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90" r:id="rId2"/>
    <p:sldId id="256" r:id="rId3"/>
    <p:sldId id="257" r:id="rId4"/>
    <p:sldId id="258" r:id="rId5"/>
    <p:sldId id="259" r:id="rId6"/>
    <p:sldId id="260" r:id="rId7"/>
    <p:sldId id="261" r:id="rId8"/>
    <p:sldId id="270" r:id="rId9"/>
    <p:sldId id="269" r:id="rId10"/>
    <p:sldId id="292" r:id="rId11"/>
    <p:sldId id="277" r:id="rId12"/>
    <p:sldId id="281" r:id="rId13"/>
    <p:sldId id="283" r:id="rId14"/>
    <p:sldId id="282" r:id="rId15"/>
    <p:sldId id="285" r:id="rId16"/>
    <p:sldId id="286" r:id="rId17"/>
    <p:sldId id="287" r:id="rId18"/>
    <p:sldId id="288" r:id="rId19"/>
    <p:sldId id="289" r:id="rId20"/>
    <p:sldId id="278" r:id="rId21"/>
    <p:sldId id="298" r:id="rId22"/>
    <p:sldId id="295" r:id="rId23"/>
    <p:sldId id="297" r:id="rId24"/>
    <p:sldId id="299" r:id="rId25"/>
    <p:sldId id="296" r:id="rId26"/>
    <p:sldId id="300" r:id="rId27"/>
    <p:sldId id="293" r:id="rId28"/>
    <p:sldId id="301"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5" d="100"/>
          <a:sy n="75" d="100"/>
        </p:scale>
        <p:origin x="1666" y="18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59FBAE-5343-4E0F-85B4-3D0295D99CB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A2A1BF1-3B9D-4E5E-AD1E-4BFD9BBFE44F}">
      <dgm:prSet/>
      <dgm:spPr/>
      <dgm:t>
        <a:bodyPr/>
        <a:lstStyle/>
        <a:p>
          <a:r>
            <a:rPr lang="en-US"/>
            <a:t>The images are vertically too large, making it difficult to view details → Will resize them appropriately</a:t>
          </a:r>
        </a:p>
      </dgm:t>
    </dgm:pt>
    <dgm:pt modelId="{BDC6544A-CDC1-4477-A2AA-0D6E68225025}" type="parTrans" cxnId="{2B201C5E-07F6-4C86-8037-2110C3134B53}">
      <dgm:prSet/>
      <dgm:spPr/>
      <dgm:t>
        <a:bodyPr/>
        <a:lstStyle/>
        <a:p>
          <a:endParaRPr lang="en-US"/>
        </a:p>
      </dgm:t>
    </dgm:pt>
    <dgm:pt modelId="{363744E1-E71C-4016-BD86-13CEE2B7C1A8}" type="sibTrans" cxnId="{2B201C5E-07F6-4C86-8037-2110C3134B53}">
      <dgm:prSet/>
      <dgm:spPr/>
      <dgm:t>
        <a:bodyPr/>
        <a:lstStyle/>
        <a:p>
          <a:endParaRPr lang="en-US"/>
        </a:p>
      </dgm:t>
    </dgm:pt>
    <dgm:pt modelId="{0960E7D1-2626-42A5-B5B6-1B499A6C3A19}">
      <dgm:prSet/>
      <dgm:spPr/>
      <dgm:t>
        <a:bodyPr/>
        <a:lstStyle/>
        <a:p>
          <a:r>
            <a:rPr lang="en-US"/>
            <a:t>.Will add images of a Pomeranian and a cat.</a:t>
          </a:r>
        </a:p>
      </dgm:t>
    </dgm:pt>
    <dgm:pt modelId="{A77214C6-0187-49E1-B2DF-6F846254114C}" type="parTrans" cxnId="{89ABAAA9-F92A-4685-B33D-27C6ABF6829F}">
      <dgm:prSet/>
      <dgm:spPr/>
      <dgm:t>
        <a:bodyPr/>
        <a:lstStyle/>
        <a:p>
          <a:endParaRPr lang="en-US"/>
        </a:p>
      </dgm:t>
    </dgm:pt>
    <dgm:pt modelId="{0510159F-210D-4185-B12C-AA3B336B7557}" type="sibTrans" cxnId="{89ABAAA9-F92A-4685-B33D-27C6ABF6829F}">
      <dgm:prSet/>
      <dgm:spPr/>
      <dgm:t>
        <a:bodyPr/>
        <a:lstStyle/>
        <a:p>
          <a:endParaRPr lang="en-US"/>
        </a:p>
      </dgm:t>
    </dgm:pt>
    <dgm:pt modelId="{BD0F3070-885E-46C6-8CA0-E7A4ECEC32AB}">
      <dgm:prSet/>
      <dgm:spPr/>
      <dgm:t>
        <a:bodyPr/>
        <a:lstStyle/>
        <a:p>
          <a:r>
            <a:rPr lang="en-US"/>
            <a:t>The heart icon for favorites will be resized to appear larger.</a:t>
          </a:r>
        </a:p>
      </dgm:t>
    </dgm:pt>
    <dgm:pt modelId="{41B0D021-5355-45D8-BACF-5F501EBD1190}" type="parTrans" cxnId="{A482AE2F-0902-4222-B006-D959BD2B41CA}">
      <dgm:prSet/>
      <dgm:spPr/>
      <dgm:t>
        <a:bodyPr/>
        <a:lstStyle/>
        <a:p>
          <a:endParaRPr lang="en-US"/>
        </a:p>
      </dgm:t>
    </dgm:pt>
    <dgm:pt modelId="{620313F3-39CE-4D13-B58D-3BDFF6444372}" type="sibTrans" cxnId="{A482AE2F-0902-4222-B006-D959BD2B41CA}">
      <dgm:prSet/>
      <dgm:spPr/>
      <dgm:t>
        <a:bodyPr/>
        <a:lstStyle/>
        <a:p>
          <a:endParaRPr lang="en-US"/>
        </a:p>
      </dgm:t>
    </dgm:pt>
    <dgm:pt modelId="{88CF1B47-0C0A-4D07-B32F-63491CBDFF13}">
      <dgm:prSet/>
      <dgm:spPr/>
      <dgm:t>
        <a:bodyPr/>
        <a:lstStyle/>
        <a:p>
          <a:r>
            <a:rPr lang="en-US"/>
            <a:t>Will add Google Maps to show the shelter location of each animal.</a:t>
          </a:r>
        </a:p>
      </dgm:t>
    </dgm:pt>
    <dgm:pt modelId="{8F6BE6AF-25FB-44C1-8631-32150E43E627}" type="parTrans" cxnId="{209A2C21-26A2-4D15-8A5E-3ABA176DEAB1}">
      <dgm:prSet/>
      <dgm:spPr/>
      <dgm:t>
        <a:bodyPr/>
        <a:lstStyle/>
        <a:p>
          <a:endParaRPr lang="en-US"/>
        </a:p>
      </dgm:t>
    </dgm:pt>
    <dgm:pt modelId="{935E93AE-F911-4CE9-B96C-38C8B0F92323}" type="sibTrans" cxnId="{209A2C21-26A2-4D15-8A5E-3ABA176DEAB1}">
      <dgm:prSet/>
      <dgm:spPr/>
      <dgm:t>
        <a:bodyPr/>
        <a:lstStyle/>
        <a:p>
          <a:endParaRPr lang="en-US"/>
        </a:p>
      </dgm:t>
    </dgm:pt>
    <dgm:pt modelId="{C81AF01B-88B6-4FDC-9ADF-16689CCEB8C0}">
      <dgm:prSet/>
      <dgm:spPr/>
      <dgm:t>
        <a:bodyPr/>
        <a:lstStyle/>
        <a:p>
          <a:r>
            <a:rPr lang="en-US"/>
            <a:t>Will include a new location filter button, allowing users to search by district or neighborhood.</a:t>
          </a:r>
        </a:p>
      </dgm:t>
    </dgm:pt>
    <dgm:pt modelId="{07515857-5BA4-4E29-B8EE-829442BB9DF6}" type="parTrans" cxnId="{B4D7CAC5-41EB-49CF-9224-06DADAB0D543}">
      <dgm:prSet/>
      <dgm:spPr/>
      <dgm:t>
        <a:bodyPr/>
        <a:lstStyle/>
        <a:p>
          <a:endParaRPr lang="en-US"/>
        </a:p>
      </dgm:t>
    </dgm:pt>
    <dgm:pt modelId="{98AC29B4-6F4A-4BDB-ADCD-D9265B3897C0}" type="sibTrans" cxnId="{B4D7CAC5-41EB-49CF-9224-06DADAB0D543}">
      <dgm:prSet/>
      <dgm:spPr/>
      <dgm:t>
        <a:bodyPr/>
        <a:lstStyle/>
        <a:p>
          <a:endParaRPr lang="en-US"/>
        </a:p>
      </dgm:t>
    </dgm:pt>
    <dgm:pt modelId="{7276B2B9-CEC2-452E-AC0D-5E272FFB5312}">
      <dgm:prSet/>
      <dgm:spPr/>
      <dgm:t>
        <a:bodyPr/>
        <a:lstStyle/>
        <a:p>
          <a:r>
            <a:rPr lang="en-US"/>
            <a:t>Originally planned to use real animal photos, but replaced with free images due to access restrictions.</a:t>
          </a:r>
        </a:p>
      </dgm:t>
    </dgm:pt>
    <dgm:pt modelId="{4DCB49BC-5F3A-4980-8444-CC566FE6BE97}" type="parTrans" cxnId="{C241DC05-6AA9-4547-B8FF-A03DF23B02DF}">
      <dgm:prSet/>
      <dgm:spPr/>
      <dgm:t>
        <a:bodyPr/>
        <a:lstStyle/>
        <a:p>
          <a:endParaRPr lang="en-US"/>
        </a:p>
      </dgm:t>
    </dgm:pt>
    <dgm:pt modelId="{417334E0-3485-4906-A40F-FA68A36FB053}" type="sibTrans" cxnId="{C241DC05-6AA9-4547-B8FF-A03DF23B02DF}">
      <dgm:prSet/>
      <dgm:spPr/>
      <dgm:t>
        <a:bodyPr/>
        <a:lstStyle/>
        <a:p>
          <a:endParaRPr lang="en-US"/>
        </a:p>
      </dgm:t>
    </dgm:pt>
    <dgm:pt modelId="{A6F08B4C-412C-47B7-800F-72AF91B49515}">
      <dgm:prSet/>
      <dgm:spPr/>
      <dgm:t>
        <a:bodyPr/>
        <a:lstStyle/>
        <a:p>
          <a:r>
            <a:rPr lang="en-US"/>
            <a:t>Will refine personality classification using two aspects:</a:t>
          </a:r>
        </a:p>
      </dgm:t>
    </dgm:pt>
    <dgm:pt modelId="{1FD95D9D-EE03-441C-A7F0-B71D8740B892}" type="parTrans" cxnId="{CA5CDB3D-5FDC-4DAA-8E40-9B4E9BD2E043}">
      <dgm:prSet/>
      <dgm:spPr/>
      <dgm:t>
        <a:bodyPr/>
        <a:lstStyle/>
        <a:p>
          <a:endParaRPr lang="en-US"/>
        </a:p>
      </dgm:t>
    </dgm:pt>
    <dgm:pt modelId="{9092093C-330A-44CB-A239-D9841AB69412}" type="sibTrans" cxnId="{CA5CDB3D-5FDC-4DAA-8E40-9B4E9BD2E043}">
      <dgm:prSet/>
      <dgm:spPr/>
      <dgm:t>
        <a:bodyPr/>
        <a:lstStyle/>
        <a:p>
          <a:endParaRPr lang="en-US"/>
        </a:p>
      </dgm:t>
    </dgm:pt>
    <dgm:pt modelId="{8D1EC523-68F3-4510-BA51-8E328A7FCA3E}">
      <dgm:prSet/>
      <dgm:spPr/>
      <dgm:t>
        <a:bodyPr/>
        <a:lstStyle/>
        <a:p>
          <a:r>
            <a:rPr lang="en-US"/>
            <a:t>Activity level: Active / Calm,  Guardedness: High / Low</a:t>
          </a:r>
        </a:p>
      </dgm:t>
    </dgm:pt>
    <dgm:pt modelId="{179D5378-E114-4E1D-BF66-6D0AE4F14318}" type="parTrans" cxnId="{B62D38CA-AB66-41F7-B456-849B1455E06E}">
      <dgm:prSet/>
      <dgm:spPr/>
      <dgm:t>
        <a:bodyPr/>
        <a:lstStyle/>
        <a:p>
          <a:endParaRPr lang="en-US"/>
        </a:p>
      </dgm:t>
    </dgm:pt>
    <dgm:pt modelId="{23CD0ACF-0AE1-4203-B2C2-076D0A47DBCC}" type="sibTrans" cxnId="{B62D38CA-AB66-41F7-B456-849B1455E06E}">
      <dgm:prSet/>
      <dgm:spPr/>
      <dgm:t>
        <a:bodyPr/>
        <a:lstStyle/>
        <a:p>
          <a:endParaRPr lang="en-US"/>
        </a:p>
      </dgm:t>
    </dgm:pt>
    <dgm:pt modelId="{F7480DF9-15DA-406E-8B5F-0C80FE865D15}" type="pres">
      <dgm:prSet presAssocID="{5559FBAE-5343-4E0F-85B4-3D0295D99CBD}" presName="linear" presStyleCnt="0">
        <dgm:presLayoutVars>
          <dgm:animLvl val="lvl"/>
          <dgm:resizeHandles val="exact"/>
        </dgm:presLayoutVars>
      </dgm:prSet>
      <dgm:spPr/>
    </dgm:pt>
    <dgm:pt modelId="{F77754DE-FA98-4DAD-83AB-C2311CD7578F}" type="pres">
      <dgm:prSet presAssocID="{9A2A1BF1-3B9D-4E5E-AD1E-4BFD9BBFE44F}" presName="parentText" presStyleLbl="node1" presStyleIdx="0" presStyleCnt="8">
        <dgm:presLayoutVars>
          <dgm:chMax val="0"/>
          <dgm:bulletEnabled val="1"/>
        </dgm:presLayoutVars>
      </dgm:prSet>
      <dgm:spPr/>
    </dgm:pt>
    <dgm:pt modelId="{E708B622-CE0E-4DBF-8F06-E66A6619DD95}" type="pres">
      <dgm:prSet presAssocID="{363744E1-E71C-4016-BD86-13CEE2B7C1A8}" presName="spacer" presStyleCnt="0"/>
      <dgm:spPr/>
    </dgm:pt>
    <dgm:pt modelId="{23B45FF6-2CED-4CAD-95E1-98B76ECD5B13}" type="pres">
      <dgm:prSet presAssocID="{0960E7D1-2626-42A5-B5B6-1B499A6C3A19}" presName="parentText" presStyleLbl="node1" presStyleIdx="1" presStyleCnt="8">
        <dgm:presLayoutVars>
          <dgm:chMax val="0"/>
          <dgm:bulletEnabled val="1"/>
        </dgm:presLayoutVars>
      </dgm:prSet>
      <dgm:spPr/>
    </dgm:pt>
    <dgm:pt modelId="{DAAFA517-BB11-4CE2-9DFC-AF3ECD941104}" type="pres">
      <dgm:prSet presAssocID="{0510159F-210D-4185-B12C-AA3B336B7557}" presName="spacer" presStyleCnt="0"/>
      <dgm:spPr/>
    </dgm:pt>
    <dgm:pt modelId="{2DEE28C6-0A56-4D92-B771-1A6AD73B91DA}" type="pres">
      <dgm:prSet presAssocID="{BD0F3070-885E-46C6-8CA0-E7A4ECEC32AB}" presName="parentText" presStyleLbl="node1" presStyleIdx="2" presStyleCnt="8">
        <dgm:presLayoutVars>
          <dgm:chMax val="0"/>
          <dgm:bulletEnabled val="1"/>
        </dgm:presLayoutVars>
      </dgm:prSet>
      <dgm:spPr/>
    </dgm:pt>
    <dgm:pt modelId="{97F3EA0E-DFA2-4422-8633-F06D16272AC5}" type="pres">
      <dgm:prSet presAssocID="{620313F3-39CE-4D13-B58D-3BDFF6444372}" presName="spacer" presStyleCnt="0"/>
      <dgm:spPr/>
    </dgm:pt>
    <dgm:pt modelId="{E95B88B9-EE9D-438E-ABA5-8AB3016872D3}" type="pres">
      <dgm:prSet presAssocID="{88CF1B47-0C0A-4D07-B32F-63491CBDFF13}" presName="parentText" presStyleLbl="node1" presStyleIdx="3" presStyleCnt="8">
        <dgm:presLayoutVars>
          <dgm:chMax val="0"/>
          <dgm:bulletEnabled val="1"/>
        </dgm:presLayoutVars>
      </dgm:prSet>
      <dgm:spPr/>
    </dgm:pt>
    <dgm:pt modelId="{3BA9951B-5FB2-4A5B-BC9E-1B20C9CA21B5}" type="pres">
      <dgm:prSet presAssocID="{935E93AE-F911-4CE9-B96C-38C8B0F92323}" presName="spacer" presStyleCnt="0"/>
      <dgm:spPr/>
    </dgm:pt>
    <dgm:pt modelId="{931D0679-CC21-42CD-8EF7-3DB116B65F4A}" type="pres">
      <dgm:prSet presAssocID="{C81AF01B-88B6-4FDC-9ADF-16689CCEB8C0}" presName="parentText" presStyleLbl="node1" presStyleIdx="4" presStyleCnt="8">
        <dgm:presLayoutVars>
          <dgm:chMax val="0"/>
          <dgm:bulletEnabled val="1"/>
        </dgm:presLayoutVars>
      </dgm:prSet>
      <dgm:spPr/>
    </dgm:pt>
    <dgm:pt modelId="{E43E9BA7-0189-475F-9C75-D71395FC3F4B}" type="pres">
      <dgm:prSet presAssocID="{98AC29B4-6F4A-4BDB-ADCD-D9265B3897C0}" presName="spacer" presStyleCnt="0"/>
      <dgm:spPr/>
    </dgm:pt>
    <dgm:pt modelId="{0739EE2C-DA3A-47E1-9594-F2886A351629}" type="pres">
      <dgm:prSet presAssocID="{7276B2B9-CEC2-452E-AC0D-5E272FFB5312}" presName="parentText" presStyleLbl="node1" presStyleIdx="5" presStyleCnt="8">
        <dgm:presLayoutVars>
          <dgm:chMax val="0"/>
          <dgm:bulletEnabled val="1"/>
        </dgm:presLayoutVars>
      </dgm:prSet>
      <dgm:spPr/>
    </dgm:pt>
    <dgm:pt modelId="{CD632814-2CDA-4AAB-9E22-E47BB7D84CB2}" type="pres">
      <dgm:prSet presAssocID="{417334E0-3485-4906-A40F-FA68A36FB053}" presName="spacer" presStyleCnt="0"/>
      <dgm:spPr/>
    </dgm:pt>
    <dgm:pt modelId="{F57BACA7-8674-4489-91E4-241C889D36D3}" type="pres">
      <dgm:prSet presAssocID="{A6F08B4C-412C-47B7-800F-72AF91B49515}" presName="parentText" presStyleLbl="node1" presStyleIdx="6" presStyleCnt="8">
        <dgm:presLayoutVars>
          <dgm:chMax val="0"/>
          <dgm:bulletEnabled val="1"/>
        </dgm:presLayoutVars>
      </dgm:prSet>
      <dgm:spPr/>
    </dgm:pt>
    <dgm:pt modelId="{81D7ED04-204E-49E1-B167-B215AB262CF4}" type="pres">
      <dgm:prSet presAssocID="{9092093C-330A-44CB-A239-D9841AB69412}" presName="spacer" presStyleCnt="0"/>
      <dgm:spPr/>
    </dgm:pt>
    <dgm:pt modelId="{F97C7E28-7EA3-429A-8293-F5D6A634C427}" type="pres">
      <dgm:prSet presAssocID="{8D1EC523-68F3-4510-BA51-8E328A7FCA3E}" presName="parentText" presStyleLbl="node1" presStyleIdx="7" presStyleCnt="8">
        <dgm:presLayoutVars>
          <dgm:chMax val="0"/>
          <dgm:bulletEnabled val="1"/>
        </dgm:presLayoutVars>
      </dgm:prSet>
      <dgm:spPr/>
    </dgm:pt>
  </dgm:ptLst>
  <dgm:cxnLst>
    <dgm:cxn modelId="{C241DC05-6AA9-4547-B8FF-A03DF23B02DF}" srcId="{5559FBAE-5343-4E0F-85B4-3D0295D99CBD}" destId="{7276B2B9-CEC2-452E-AC0D-5E272FFB5312}" srcOrd="5" destOrd="0" parTransId="{4DCB49BC-5F3A-4980-8444-CC566FE6BE97}" sibTransId="{417334E0-3485-4906-A40F-FA68A36FB053}"/>
    <dgm:cxn modelId="{209A2C21-26A2-4D15-8A5E-3ABA176DEAB1}" srcId="{5559FBAE-5343-4E0F-85B4-3D0295D99CBD}" destId="{88CF1B47-0C0A-4D07-B32F-63491CBDFF13}" srcOrd="3" destOrd="0" parTransId="{8F6BE6AF-25FB-44C1-8631-32150E43E627}" sibTransId="{935E93AE-F911-4CE9-B96C-38C8B0F92323}"/>
    <dgm:cxn modelId="{34AB402F-6CD7-46C0-9D9F-1023EC554F46}" type="presOf" srcId="{C81AF01B-88B6-4FDC-9ADF-16689CCEB8C0}" destId="{931D0679-CC21-42CD-8EF7-3DB116B65F4A}" srcOrd="0" destOrd="0" presId="urn:microsoft.com/office/officeart/2005/8/layout/vList2"/>
    <dgm:cxn modelId="{A482AE2F-0902-4222-B006-D959BD2B41CA}" srcId="{5559FBAE-5343-4E0F-85B4-3D0295D99CBD}" destId="{BD0F3070-885E-46C6-8CA0-E7A4ECEC32AB}" srcOrd="2" destOrd="0" parTransId="{41B0D021-5355-45D8-BACF-5F501EBD1190}" sibTransId="{620313F3-39CE-4D13-B58D-3BDFF6444372}"/>
    <dgm:cxn modelId="{CA5CDB3D-5FDC-4DAA-8E40-9B4E9BD2E043}" srcId="{5559FBAE-5343-4E0F-85B4-3D0295D99CBD}" destId="{A6F08B4C-412C-47B7-800F-72AF91B49515}" srcOrd="6" destOrd="0" parTransId="{1FD95D9D-EE03-441C-A7F0-B71D8740B892}" sibTransId="{9092093C-330A-44CB-A239-D9841AB69412}"/>
    <dgm:cxn modelId="{2B201C5E-07F6-4C86-8037-2110C3134B53}" srcId="{5559FBAE-5343-4E0F-85B4-3D0295D99CBD}" destId="{9A2A1BF1-3B9D-4E5E-AD1E-4BFD9BBFE44F}" srcOrd="0" destOrd="0" parTransId="{BDC6544A-CDC1-4477-A2AA-0D6E68225025}" sibTransId="{363744E1-E71C-4016-BD86-13CEE2B7C1A8}"/>
    <dgm:cxn modelId="{E0472456-EC37-4687-B576-8AEFD4C812AA}" type="presOf" srcId="{9A2A1BF1-3B9D-4E5E-AD1E-4BFD9BBFE44F}" destId="{F77754DE-FA98-4DAD-83AB-C2311CD7578F}" srcOrd="0" destOrd="0" presId="urn:microsoft.com/office/officeart/2005/8/layout/vList2"/>
    <dgm:cxn modelId="{216DBD89-527D-48C7-926E-4446C091BCF8}" type="presOf" srcId="{7276B2B9-CEC2-452E-AC0D-5E272FFB5312}" destId="{0739EE2C-DA3A-47E1-9594-F2886A351629}" srcOrd="0" destOrd="0" presId="urn:microsoft.com/office/officeart/2005/8/layout/vList2"/>
    <dgm:cxn modelId="{87B0BB8A-76C0-4AAD-8255-3AAE6F5E4A02}" type="presOf" srcId="{0960E7D1-2626-42A5-B5B6-1B499A6C3A19}" destId="{23B45FF6-2CED-4CAD-95E1-98B76ECD5B13}" srcOrd="0" destOrd="0" presId="urn:microsoft.com/office/officeart/2005/8/layout/vList2"/>
    <dgm:cxn modelId="{CA152E92-9E5B-4E8B-96E3-B3E58F79C1A9}" type="presOf" srcId="{8D1EC523-68F3-4510-BA51-8E328A7FCA3E}" destId="{F97C7E28-7EA3-429A-8293-F5D6A634C427}" srcOrd="0" destOrd="0" presId="urn:microsoft.com/office/officeart/2005/8/layout/vList2"/>
    <dgm:cxn modelId="{76EE949F-AACA-4DCF-872B-2B5A3D287B72}" type="presOf" srcId="{5559FBAE-5343-4E0F-85B4-3D0295D99CBD}" destId="{F7480DF9-15DA-406E-8B5F-0C80FE865D15}" srcOrd="0" destOrd="0" presId="urn:microsoft.com/office/officeart/2005/8/layout/vList2"/>
    <dgm:cxn modelId="{89ABAAA9-F92A-4685-B33D-27C6ABF6829F}" srcId="{5559FBAE-5343-4E0F-85B4-3D0295D99CBD}" destId="{0960E7D1-2626-42A5-B5B6-1B499A6C3A19}" srcOrd="1" destOrd="0" parTransId="{A77214C6-0187-49E1-B2DF-6F846254114C}" sibTransId="{0510159F-210D-4185-B12C-AA3B336B7557}"/>
    <dgm:cxn modelId="{B4D7CAC5-41EB-49CF-9224-06DADAB0D543}" srcId="{5559FBAE-5343-4E0F-85B4-3D0295D99CBD}" destId="{C81AF01B-88B6-4FDC-9ADF-16689CCEB8C0}" srcOrd="4" destOrd="0" parTransId="{07515857-5BA4-4E29-B8EE-829442BB9DF6}" sibTransId="{98AC29B4-6F4A-4BDB-ADCD-D9265B3897C0}"/>
    <dgm:cxn modelId="{B62D38CA-AB66-41F7-B456-849B1455E06E}" srcId="{5559FBAE-5343-4E0F-85B4-3D0295D99CBD}" destId="{8D1EC523-68F3-4510-BA51-8E328A7FCA3E}" srcOrd="7" destOrd="0" parTransId="{179D5378-E114-4E1D-BF66-6D0AE4F14318}" sibTransId="{23CD0ACF-0AE1-4203-B2C2-076D0A47DBCC}"/>
    <dgm:cxn modelId="{2C2386D5-72A0-4719-AA7F-D8B2D8DCC67A}" type="presOf" srcId="{88CF1B47-0C0A-4D07-B32F-63491CBDFF13}" destId="{E95B88B9-EE9D-438E-ABA5-8AB3016872D3}" srcOrd="0" destOrd="0" presId="urn:microsoft.com/office/officeart/2005/8/layout/vList2"/>
    <dgm:cxn modelId="{18F203E3-6C76-466F-B366-7B1347039443}" type="presOf" srcId="{A6F08B4C-412C-47B7-800F-72AF91B49515}" destId="{F57BACA7-8674-4489-91E4-241C889D36D3}" srcOrd="0" destOrd="0" presId="urn:microsoft.com/office/officeart/2005/8/layout/vList2"/>
    <dgm:cxn modelId="{4A4E66F5-4A1B-4E1A-9B9E-2B69CC7DDDC1}" type="presOf" srcId="{BD0F3070-885E-46C6-8CA0-E7A4ECEC32AB}" destId="{2DEE28C6-0A56-4D92-B771-1A6AD73B91DA}" srcOrd="0" destOrd="0" presId="urn:microsoft.com/office/officeart/2005/8/layout/vList2"/>
    <dgm:cxn modelId="{00C60C38-1B03-4784-BEA9-D385F1DE6507}" type="presParOf" srcId="{F7480DF9-15DA-406E-8B5F-0C80FE865D15}" destId="{F77754DE-FA98-4DAD-83AB-C2311CD7578F}" srcOrd="0" destOrd="0" presId="urn:microsoft.com/office/officeart/2005/8/layout/vList2"/>
    <dgm:cxn modelId="{DE5B500B-0271-4DE2-B2A7-17EBBCD83804}" type="presParOf" srcId="{F7480DF9-15DA-406E-8B5F-0C80FE865D15}" destId="{E708B622-CE0E-4DBF-8F06-E66A6619DD95}" srcOrd="1" destOrd="0" presId="urn:microsoft.com/office/officeart/2005/8/layout/vList2"/>
    <dgm:cxn modelId="{9B15BC87-1834-4F43-A431-E7D68C9D1DD9}" type="presParOf" srcId="{F7480DF9-15DA-406E-8B5F-0C80FE865D15}" destId="{23B45FF6-2CED-4CAD-95E1-98B76ECD5B13}" srcOrd="2" destOrd="0" presId="urn:microsoft.com/office/officeart/2005/8/layout/vList2"/>
    <dgm:cxn modelId="{46127EDE-9D88-4620-8B41-27930057B078}" type="presParOf" srcId="{F7480DF9-15DA-406E-8B5F-0C80FE865D15}" destId="{DAAFA517-BB11-4CE2-9DFC-AF3ECD941104}" srcOrd="3" destOrd="0" presId="urn:microsoft.com/office/officeart/2005/8/layout/vList2"/>
    <dgm:cxn modelId="{063EAC2F-7319-438C-A01A-D5DEA5D878EF}" type="presParOf" srcId="{F7480DF9-15DA-406E-8B5F-0C80FE865D15}" destId="{2DEE28C6-0A56-4D92-B771-1A6AD73B91DA}" srcOrd="4" destOrd="0" presId="urn:microsoft.com/office/officeart/2005/8/layout/vList2"/>
    <dgm:cxn modelId="{50E310B6-7C65-4FDA-B121-4165E0FEC9F8}" type="presParOf" srcId="{F7480DF9-15DA-406E-8B5F-0C80FE865D15}" destId="{97F3EA0E-DFA2-4422-8633-F06D16272AC5}" srcOrd="5" destOrd="0" presId="urn:microsoft.com/office/officeart/2005/8/layout/vList2"/>
    <dgm:cxn modelId="{C041A190-962A-46EB-A22D-0A6E4C7DEF7D}" type="presParOf" srcId="{F7480DF9-15DA-406E-8B5F-0C80FE865D15}" destId="{E95B88B9-EE9D-438E-ABA5-8AB3016872D3}" srcOrd="6" destOrd="0" presId="urn:microsoft.com/office/officeart/2005/8/layout/vList2"/>
    <dgm:cxn modelId="{10C590E3-43C4-47EF-BAC6-9BDD16A0338C}" type="presParOf" srcId="{F7480DF9-15DA-406E-8B5F-0C80FE865D15}" destId="{3BA9951B-5FB2-4A5B-BC9E-1B20C9CA21B5}" srcOrd="7" destOrd="0" presId="urn:microsoft.com/office/officeart/2005/8/layout/vList2"/>
    <dgm:cxn modelId="{F036A6B1-383F-4B5E-B229-E69BE2668601}" type="presParOf" srcId="{F7480DF9-15DA-406E-8B5F-0C80FE865D15}" destId="{931D0679-CC21-42CD-8EF7-3DB116B65F4A}" srcOrd="8" destOrd="0" presId="urn:microsoft.com/office/officeart/2005/8/layout/vList2"/>
    <dgm:cxn modelId="{FE3DFAF0-7FF3-460D-8284-69B36F1D0719}" type="presParOf" srcId="{F7480DF9-15DA-406E-8B5F-0C80FE865D15}" destId="{E43E9BA7-0189-475F-9C75-D71395FC3F4B}" srcOrd="9" destOrd="0" presId="urn:microsoft.com/office/officeart/2005/8/layout/vList2"/>
    <dgm:cxn modelId="{ABFE0479-EF95-42B6-ACBC-FBFFA19DBCCB}" type="presParOf" srcId="{F7480DF9-15DA-406E-8B5F-0C80FE865D15}" destId="{0739EE2C-DA3A-47E1-9594-F2886A351629}" srcOrd="10" destOrd="0" presId="urn:microsoft.com/office/officeart/2005/8/layout/vList2"/>
    <dgm:cxn modelId="{BE632513-801F-4839-B7BE-01E7C95AEDDD}" type="presParOf" srcId="{F7480DF9-15DA-406E-8B5F-0C80FE865D15}" destId="{CD632814-2CDA-4AAB-9E22-E47BB7D84CB2}" srcOrd="11" destOrd="0" presId="urn:microsoft.com/office/officeart/2005/8/layout/vList2"/>
    <dgm:cxn modelId="{6FB266E7-11B5-48D2-AC31-71AA7B46DF0B}" type="presParOf" srcId="{F7480DF9-15DA-406E-8B5F-0C80FE865D15}" destId="{F57BACA7-8674-4489-91E4-241C889D36D3}" srcOrd="12" destOrd="0" presId="urn:microsoft.com/office/officeart/2005/8/layout/vList2"/>
    <dgm:cxn modelId="{2BBBD665-A7EF-40F1-9464-D0BF08EE28E4}" type="presParOf" srcId="{F7480DF9-15DA-406E-8B5F-0C80FE865D15}" destId="{81D7ED04-204E-49E1-B167-B215AB262CF4}" srcOrd="13" destOrd="0" presId="urn:microsoft.com/office/officeart/2005/8/layout/vList2"/>
    <dgm:cxn modelId="{F6F150DF-612B-482A-AADE-35FEB2B84AF3}" type="presParOf" srcId="{F7480DF9-15DA-406E-8B5F-0C80FE865D15}" destId="{F97C7E28-7EA3-429A-8293-F5D6A634C427}"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754DE-FA98-4DAD-83AB-C2311CD7578F}">
      <dsp:nvSpPr>
        <dsp:cNvPr id="0" name=""/>
        <dsp:cNvSpPr/>
      </dsp:nvSpPr>
      <dsp:spPr>
        <a:xfrm>
          <a:off x="0" y="60870"/>
          <a:ext cx="5175384" cy="6364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images are vertically too large, making it difficult to view details → Will resize them appropriately</a:t>
          </a:r>
        </a:p>
      </dsp:txBody>
      <dsp:txXfrm>
        <a:off x="31070" y="91940"/>
        <a:ext cx="5113244" cy="574340"/>
      </dsp:txXfrm>
    </dsp:sp>
    <dsp:sp modelId="{23B45FF6-2CED-4CAD-95E1-98B76ECD5B13}">
      <dsp:nvSpPr>
        <dsp:cNvPr id="0" name=""/>
        <dsp:cNvSpPr/>
      </dsp:nvSpPr>
      <dsp:spPr>
        <a:xfrm>
          <a:off x="0" y="743430"/>
          <a:ext cx="5175384" cy="636480"/>
        </a:xfrm>
        <a:prstGeom prst="roundRect">
          <a:avLst/>
        </a:prstGeom>
        <a:solidFill>
          <a:schemeClr val="accent2">
            <a:hueOff val="668788"/>
            <a:satOff val="-834"/>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.Will add images of a Pomeranian and a cat.</a:t>
          </a:r>
        </a:p>
      </dsp:txBody>
      <dsp:txXfrm>
        <a:off x="31070" y="774500"/>
        <a:ext cx="5113244" cy="574340"/>
      </dsp:txXfrm>
    </dsp:sp>
    <dsp:sp modelId="{2DEE28C6-0A56-4D92-B771-1A6AD73B91DA}">
      <dsp:nvSpPr>
        <dsp:cNvPr id="0" name=""/>
        <dsp:cNvSpPr/>
      </dsp:nvSpPr>
      <dsp:spPr>
        <a:xfrm>
          <a:off x="0" y="1425990"/>
          <a:ext cx="5175384" cy="636480"/>
        </a:xfrm>
        <a:prstGeom prst="roundRect">
          <a:avLst/>
        </a:prstGeom>
        <a:solidFill>
          <a:schemeClr val="accent2">
            <a:hueOff val="1337577"/>
            <a:satOff val="-1668"/>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The heart icon for favorites will be resized to appear larger.</a:t>
          </a:r>
        </a:p>
      </dsp:txBody>
      <dsp:txXfrm>
        <a:off x="31070" y="1457060"/>
        <a:ext cx="5113244" cy="574340"/>
      </dsp:txXfrm>
    </dsp:sp>
    <dsp:sp modelId="{E95B88B9-EE9D-438E-ABA5-8AB3016872D3}">
      <dsp:nvSpPr>
        <dsp:cNvPr id="0" name=""/>
        <dsp:cNvSpPr/>
      </dsp:nvSpPr>
      <dsp:spPr>
        <a:xfrm>
          <a:off x="0" y="2108550"/>
          <a:ext cx="5175384" cy="636480"/>
        </a:xfrm>
        <a:prstGeom prst="roundRect">
          <a:avLst/>
        </a:prstGeom>
        <a:solidFill>
          <a:schemeClr val="accent2">
            <a:hueOff val="2006365"/>
            <a:satOff val="-2502"/>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Will add Google Maps to show the shelter location of each animal.</a:t>
          </a:r>
        </a:p>
      </dsp:txBody>
      <dsp:txXfrm>
        <a:off x="31070" y="2139620"/>
        <a:ext cx="5113244" cy="574340"/>
      </dsp:txXfrm>
    </dsp:sp>
    <dsp:sp modelId="{931D0679-CC21-42CD-8EF7-3DB116B65F4A}">
      <dsp:nvSpPr>
        <dsp:cNvPr id="0" name=""/>
        <dsp:cNvSpPr/>
      </dsp:nvSpPr>
      <dsp:spPr>
        <a:xfrm>
          <a:off x="0" y="2791110"/>
          <a:ext cx="5175384" cy="636480"/>
        </a:xfrm>
        <a:prstGeom prst="roundRect">
          <a:avLst/>
        </a:prstGeom>
        <a:solidFill>
          <a:schemeClr val="accent2">
            <a:hueOff val="2675154"/>
            <a:satOff val="-3337"/>
            <a:lumOff val="7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Will include a new location filter button, allowing users to search by district or neighborhood.</a:t>
          </a:r>
        </a:p>
      </dsp:txBody>
      <dsp:txXfrm>
        <a:off x="31070" y="2822180"/>
        <a:ext cx="5113244" cy="574340"/>
      </dsp:txXfrm>
    </dsp:sp>
    <dsp:sp modelId="{0739EE2C-DA3A-47E1-9594-F2886A351629}">
      <dsp:nvSpPr>
        <dsp:cNvPr id="0" name=""/>
        <dsp:cNvSpPr/>
      </dsp:nvSpPr>
      <dsp:spPr>
        <a:xfrm>
          <a:off x="0" y="3473670"/>
          <a:ext cx="5175384" cy="636480"/>
        </a:xfrm>
        <a:prstGeom prst="roundRect">
          <a:avLst/>
        </a:prstGeom>
        <a:solidFill>
          <a:schemeClr val="accent2">
            <a:hueOff val="3343942"/>
            <a:satOff val="-4171"/>
            <a:lumOff val="9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Originally planned to use real animal photos, but replaced with free images due to access restrictions.</a:t>
          </a:r>
        </a:p>
      </dsp:txBody>
      <dsp:txXfrm>
        <a:off x="31070" y="3504740"/>
        <a:ext cx="5113244" cy="574340"/>
      </dsp:txXfrm>
    </dsp:sp>
    <dsp:sp modelId="{F57BACA7-8674-4489-91E4-241C889D36D3}">
      <dsp:nvSpPr>
        <dsp:cNvPr id="0" name=""/>
        <dsp:cNvSpPr/>
      </dsp:nvSpPr>
      <dsp:spPr>
        <a:xfrm>
          <a:off x="0" y="4156230"/>
          <a:ext cx="5175384" cy="636480"/>
        </a:xfrm>
        <a:prstGeom prst="roundRect">
          <a:avLst/>
        </a:prstGeom>
        <a:solidFill>
          <a:schemeClr val="accent2">
            <a:hueOff val="4012731"/>
            <a:satOff val="-5005"/>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Will refine personality classification using two aspects:</a:t>
          </a:r>
        </a:p>
      </dsp:txBody>
      <dsp:txXfrm>
        <a:off x="31070" y="4187300"/>
        <a:ext cx="5113244" cy="574340"/>
      </dsp:txXfrm>
    </dsp:sp>
    <dsp:sp modelId="{F97C7E28-7EA3-429A-8293-F5D6A634C427}">
      <dsp:nvSpPr>
        <dsp:cNvPr id="0" name=""/>
        <dsp:cNvSpPr/>
      </dsp:nvSpPr>
      <dsp:spPr>
        <a:xfrm>
          <a:off x="0" y="4838790"/>
          <a:ext cx="5175384" cy="636480"/>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Activity level: Active / Calm,  Guardedness: High / Low</a:t>
          </a:r>
        </a:p>
      </dsp:txBody>
      <dsp:txXfrm>
        <a:off x="31070" y="4869860"/>
        <a:ext cx="5113244" cy="5743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2ED4E-AEA4-45F1-B882-E8F7187CA4C8}" type="datetimeFigureOut">
              <a:rPr lang="ko-KR" altLang="en-US" smtClean="0"/>
              <a:t>2025-06-04</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C6DB4-13CA-4BA5-8A44-E19F1C59AD62}" type="slidenum">
              <a:rPr lang="ko-KR" altLang="en-US" smtClean="0"/>
              <a:t>‹#›</a:t>
            </a:fld>
            <a:endParaRPr lang="ko-KR" altLang="en-US"/>
          </a:p>
        </p:txBody>
      </p:sp>
    </p:spTree>
    <p:extLst>
      <p:ext uri="{BB962C8B-B14F-4D97-AF65-F5344CB8AC3E}">
        <p14:creationId xmlns:p14="http://schemas.microsoft.com/office/powerpoint/2010/main" val="17954839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351564"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50DC4A53-71E8-D565-5656-CF7F432129BD}"/>
              </a:ext>
            </a:extLst>
          </p:cNvPr>
          <p:cNvSpPr>
            <a:spLocks noGrp="1"/>
          </p:cNvSpPr>
          <p:nvPr>
            <p:ph type="title"/>
          </p:nvPr>
        </p:nvSpPr>
        <p:spPr>
          <a:xfrm>
            <a:off x="580056" y="992094"/>
            <a:ext cx="2712684" cy="2795160"/>
          </a:xfrm>
        </p:spPr>
        <p:txBody>
          <a:bodyPr vert="horz" lIns="91440" tIns="45720" rIns="91440" bIns="45720" rtlCol="0" anchor="b">
            <a:normAutofit/>
          </a:bodyPr>
          <a:lstStyle/>
          <a:p>
            <a:pPr defTabSz="914400">
              <a:lnSpc>
                <a:spcPct val="90000"/>
              </a:lnSpc>
            </a:pPr>
            <a:r>
              <a:rPr lang="en-US" altLang="ko-KR" sz="3800" kern="1200">
                <a:solidFill>
                  <a:schemeClr val="tx1"/>
                </a:solidFill>
                <a:latin typeface="+mj-lt"/>
                <a:ea typeface="+mj-ea"/>
                <a:cs typeface="+mj-cs"/>
              </a:rPr>
              <a:t>File order</a:t>
            </a:r>
          </a:p>
        </p:txBody>
      </p:sp>
      <p:pic>
        <p:nvPicPr>
          <p:cNvPr id="4" name="그림 3" descr="텍스트, 스크린샷, 폰트, 번호이(가) 표시된 사진&#10;&#10;AI 생성 콘텐츠는 정확하지 않을 수 있습니다.">
            <a:extLst>
              <a:ext uri="{FF2B5EF4-FFF2-40B4-BE49-F238E27FC236}">
                <a16:creationId xmlns:a16="http://schemas.microsoft.com/office/drawing/2014/main" id="{D8BB286D-F63E-33DB-B71E-066440F32736}"/>
              </a:ext>
            </a:extLst>
          </p:cNvPr>
          <p:cNvPicPr>
            <a:picLocks noChangeAspect="1"/>
          </p:cNvPicPr>
          <p:nvPr/>
        </p:nvPicPr>
        <p:blipFill>
          <a:blip r:embed="rId2"/>
          <a:stretch>
            <a:fillRect/>
          </a:stretch>
        </p:blipFill>
        <p:spPr>
          <a:xfrm>
            <a:off x="4660411" y="578738"/>
            <a:ext cx="3804291" cy="5670549"/>
          </a:xfrm>
          <a:prstGeom prst="rect">
            <a:avLst/>
          </a:prstGeom>
        </p:spPr>
      </p:pic>
    </p:spTree>
    <p:extLst>
      <p:ext uri="{BB962C8B-B14F-4D97-AF65-F5344CB8AC3E}">
        <p14:creationId xmlns:p14="http://schemas.microsoft.com/office/powerpoint/2010/main" val="649696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DDBF97-36E6-A367-5B03-23CC4E703173}"/>
            </a:ext>
          </a:extLst>
        </p:cNvPr>
        <p:cNvGrpSpPr/>
        <p:nvPr/>
      </p:nvGrpSpPr>
      <p:grpSpPr>
        <a:xfrm>
          <a:off x="0" y="0"/>
          <a:ext cx="0" cy="0"/>
          <a:chOff x="0" y="0"/>
          <a:chExt cx="0" cy="0"/>
        </a:xfrm>
      </p:grpSpPr>
      <p:sp useBgFill="1">
        <p:nvSpPr>
          <p:cNvPr id="63" name="Rectangle 50">
            <a:extLst>
              <a:ext uri="{FF2B5EF4-FFF2-40B4-BE49-F238E27FC236}">
                <a16:creationId xmlns:a16="http://schemas.microsoft.com/office/drawing/2014/main" id="{09F783BD-0387-BC98-B990-EBD57D255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2">
            <a:extLst>
              <a:ext uri="{FF2B5EF4-FFF2-40B4-BE49-F238E27FC236}">
                <a16:creationId xmlns:a16="http://schemas.microsoft.com/office/drawing/2014/main" id="{322CD7EF-E1BD-A8B8-57F8-C0A0B8286E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4">
            <a:extLst>
              <a:ext uri="{FF2B5EF4-FFF2-40B4-BE49-F238E27FC236}">
                <a16:creationId xmlns:a16="http://schemas.microsoft.com/office/drawing/2014/main" id="{EFF254D3-23E1-0B3C-B23F-3B14B4B10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6">
            <a:extLst>
              <a:ext uri="{FF2B5EF4-FFF2-40B4-BE49-F238E27FC236}">
                <a16:creationId xmlns:a16="http://schemas.microsoft.com/office/drawing/2014/main" id="{CF6BB7D9-6657-39A3-33F5-E0670DD26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8">
            <a:extLst>
              <a:ext uri="{FF2B5EF4-FFF2-40B4-BE49-F238E27FC236}">
                <a16:creationId xmlns:a16="http://schemas.microsoft.com/office/drawing/2014/main" id="{550ECFE3-9811-F238-9EE9-3300376B5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412A6AE4-75AC-232E-9A80-2BFD101A048B}"/>
              </a:ext>
            </a:extLst>
          </p:cNvPr>
          <p:cNvSpPr>
            <a:spLocks noGrp="1"/>
          </p:cNvSpPr>
          <p:nvPr>
            <p:ph type="title"/>
          </p:nvPr>
        </p:nvSpPr>
        <p:spPr>
          <a:xfrm>
            <a:off x="1028699" y="294538"/>
            <a:ext cx="7421963" cy="1033669"/>
          </a:xfrm>
        </p:spPr>
        <p:txBody>
          <a:bodyPr vert="horz" lIns="91440" tIns="45720" rIns="91440" bIns="45720" rtlCol="0" anchor="ctr">
            <a:normAutofit/>
          </a:bodyPr>
          <a:lstStyle/>
          <a:p>
            <a:pPr algn="l" defTabSz="914400">
              <a:lnSpc>
                <a:spcPct val="90000"/>
              </a:lnSpc>
            </a:pPr>
            <a:r>
              <a:rPr lang="en-US" altLang="ko-KR" sz="3500" kern="1200" dirty="0">
                <a:solidFill>
                  <a:srgbClr val="FFFFFF"/>
                </a:solidFill>
                <a:latin typeface="+mj-lt"/>
                <a:ea typeface="+mj-ea"/>
                <a:cs typeface="+mj-cs"/>
              </a:rPr>
              <a:t>main.js</a:t>
            </a:r>
          </a:p>
        </p:txBody>
      </p:sp>
      <p:sp>
        <p:nvSpPr>
          <p:cNvPr id="3" name="Rectangle 1">
            <a:extLst>
              <a:ext uri="{FF2B5EF4-FFF2-40B4-BE49-F238E27FC236}">
                <a16:creationId xmlns:a16="http://schemas.microsoft.com/office/drawing/2014/main" id="{E0254221-087E-4F33-C160-573BBAF65274}"/>
              </a:ext>
            </a:extLst>
          </p:cNvPr>
          <p:cNvSpPr>
            <a:spLocks noChangeArrowheads="1"/>
          </p:cNvSpPr>
          <p:nvPr/>
        </p:nvSpPr>
        <p:spPr bwMode="auto">
          <a:xfrm>
            <a:off x="1028699" y="2318197"/>
            <a:ext cx="7293023" cy="36833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ko-KR" sz="1700" b="0" i="0" u="none" strike="noStrike" cap="none" normalizeH="0" baseline="0" dirty="0">
              <a:ln>
                <a:noFill/>
              </a:ln>
              <a:effectLst/>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ko-KR" sz="1700" b="0" i="0" u="none" strike="noStrike" cap="none" normalizeH="0" baseline="0" dirty="0">
              <a:ln>
                <a:noFill/>
              </a:ln>
              <a:effectLst/>
            </a:endParaRPr>
          </a:p>
        </p:txBody>
      </p:sp>
      <p:sp>
        <p:nvSpPr>
          <p:cNvPr id="74" name="TextBox 73">
            <a:extLst>
              <a:ext uri="{FF2B5EF4-FFF2-40B4-BE49-F238E27FC236}">
                <a16:creationId xmlns:a16="http://schemas.microsoft.com/office/drawing/2014/main" id="{35BE231C-804B-0960-4756-10E790E14682}"/>
              </a:ext>
            </a:extLst>
          </p:cNvPr>
          <p:cNvSpPr txBox="1"/>
          <p:nvPr/>
        </p:nvSpPr>
        <p:spPr>
          <a:xfrm>
            <a:off x="307044" y="1885279"/>
            <a:ext cx="8710931" cy="6186309"/>
          </a:xfrm>
          <a:prstGeom prst="rect">
            <a:avLst/>
          </a:prstGeom>
          <a:noFill/>
        </p:spPr>
        <p:txBody>
          <a:bodyPr wrap="square" rtlCol="0">
            <a:spAutoFit/>
          </a:bodyPr>
          <a:lstStyle/>
          <a:p>
            <a:r>
              <a:rPr lang="en-US" altLang="ko-KR" sz="2400" dirty="0"/>
              <a:t>main.js controls the interactivity of the website and dynamically displays pet data based on user actions.</a:t>
            </a:r>
          </a:p>
          <a:p>
            <a:r>
              <a:rPr lang="en-US" altLang="ko-KR" sz="2400" dirty="0"/>
              <a:t>It loads data from </a:t>
            </a:r>
            <a:r>
              <a:rPr lang="en-US" altLang="ko-KR" sz="2400" dirty="0" err="1"/>
              <a:t>breeds.json</a:t>
            </a:r>
            <a:r>
              <a:rPr lang="en-US" altLang="ko-KR" sz="2400" dirty="0"/>
              <a:t> using fetch() when the page is loaded.</a:t>
            </a:r>
          </a:p>
          <a:p>
            <a:r>
              <a:rPr lang="en-US" altLang="ko-KR" sz="2400" dirty="0"/>
              <a:t>The data is stored in a variable (</a:t>
            </a:r>
            <a:r>
              <a:rPr lang="en-US" altLang="ko-KR" sz="2400" dirty="0" err="1"/>
              <a:t>allPets</a:t>
            </a:r>
            <a:r>
              <a:rPr lang="en-US" altLang="ko-KR" sz="2400" dirty="0"/>
              <a:t>) and used for filtering.</a:t>
            </a:r>
          </a:p>
          <a:p>
            <a:r>
              <a:rPr lang="en-US" altLang="ko-KR" sz="2400" dirty="0"/>
              <a:t>Search and filter features are handled with event listeners:</a:t>
            </a:r>
          </a:p>
          <a:p>
            <a:r>
              <a:rPr lang="en-US" altLang="ko-KR" sz="2400" dirty="0"/>
              <a:t>typing in the search bar or clicking a filter button triggers </a:t>
            </a:r>
            <a:r>
              <a:rPr lang="en-US" altLang="ko-KR" sz="2400" dirty="0" err="1"/>
              <a:t>applyFilters</a:t>
            </a:r>
            <a:r>
              <a:rPr lang="en-US" altLang="ko-KR" sz="2400" dirty="0"/>
              <a:t>().</a:t>
            </a:r>
          </a:p>
          <a:p>
            <a:r>
              <a:rPr lang="en-US" altLang="ko-KR" sz="2400" dirty="0"/>
              <a:t>The </a:t>
            </a:r>
            <a:r>
              <a:rPr lang="en-US" altLang="ko-KR" sz="2400" dirty="0" err="1"/>
              <a:t>applyFilters</a:t>
            </a:r>
            <a:r>
              <a:rPr lang="en-US" altLang="ko-KR" sz="2400" dirty="0"/>
              <a:t>() function filters pets by:</a:t>
            </a:r>
          </a:p>
          <a:p>
            <a:r>
              <a:rPr lang="en-US" altLang="ko-KR" sz="2400" dirty="0"/>
              <a:t>type (Dog/Cat),search text (name),and availability status.</a:t>
            </a:r>
          </a:p>
          <a:p>
            <a:r>
              <a:rPr lang="en-US" altLang="ko-KR" sz="2400" dirty="0"/>
              <a:t>Filtered results are passed to </a:t>
            </a:r>
            <a:r>
              <a:rPr lang="en-US" altLang="ko-KR" sz="2400" dirty="0" err="1"/>
              <a:t>renderCards</a:t>
            </a:r>
            <a:r>
              <a:rPr lang="en-US" altLang="ko-KR" sz="2400" dirty="0"/>
              <a:t>(),which creates HTML elements dynamically and displays pet cards in the #pet-list container.</a:t>
            </a:r>
          </a:p>
          <a:p>
            <a:r>
              <a:rPr lang="en-US" altLang="ko-KR" sz="2400" dirty="0"/>
              <a:t>This ensures the user sees updated results immediately when interacting with the page.</a:t>
            </a:r>
            <a:endParaRPr lang="ko-KR" altLang="en-US" sz="2400" dirty="0"/>
          </a:p>
          <a:p>
            <a:endParaRPr lang="ko-KR" altLang="en-US" sz="2400" dirty="0"/>
          </a:p>
          <a:p>
            <a:r>
              <a:rPr lang="en-US" altLang="ko-KR" dirty="0"/>
              <a:t>.</a:t>
            </a:r>
            <a:endParaRPr lang="ko-KR" altLang="en-US" dirty="0"/>
          </a:p>
          <a:p>
            <a:endParaRPr lang="ko-KR" altLang="en-US" dirty="0"/>
          </a:p>
        </p:txBody>
      </p:sp>
    </p:spTree>
    <p:extLst>
      <p:ext uri="{BB962C8B-B14F-4D97-AF65-F5344CB8AC3E}">
        <p14:creationId xmlns:p14="http://schemas.microsoft.com/office/powerpoint/2010/main" val="3343446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B6C75C-68C5-1E9C-EC9F-12C3036E2D03}"/>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544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F551457A-03BA-3647-CE92-924199DF860A}"/>
              </a:ext>
            </a:extLst>
          </p:cNvPr>
          <p:cNvSpPr>
            <a:spLocks noGrp="1"/>
          </p:cNvSpPr>
          <p:nvPr>
            <p:ph type="title"/>
          </p:nvPr>
        </p:nvSpPr>
        <p:spPr>
          <a:xfrm>
            <a:off x="466221" y="640080"/>
            <a:ext cx="3168968" cy="5578816"/>
          </a:xfrm>
        </p:spPr>
        <p:txBody>
          <a:bodyPr>
            <a:normAutofit/>
          </a:bodyPr>
          <a:lstStyle/>
          <a:p>
            <a:r>
              <a:rPr lang="en-US" altLang="ko-KR" dirty="0">
                <a:solidFill>
                  <a:srgbClr val="FFFFFF"/>
                </a:solidFill>
              </a:rPr>
              <a:t>main.js– Code Snippet</a:t>
            </a:r>
            <a:endParaRPr lang="ko-KR" altLang="en-US" dirty="0">
              <a:solidFill>
                <a:srgbClr val="FFFFFF"/>
              </a:solidFill>
            </a:endParaRPr>
          </a:p>
        </p:txBody>
      </p:sp>
      <p:pic>
        <p:nvPicPr>
          <p:cNvPr id="4" name="그림 3" descr="텍스트, 스크린샷, 문서, 폰트이(가) 표시된 사진&#10;&#10;AI 생성 콘텐츠는 정확하지 않을 수 있습니다.">
            <a:extLst>
              <a:ext uri="{FF2B5EF4-FFF2-40B4-BE49-F238E27FC236}">
                <a16:creationId xmlns:a16="http://schemas.microsoft.com/office/drawing/2014/main" id="{EA3921C4-00B1-D118-A303-8C3F206EC4FE}"/>
              </a:ext>
            </a:extLst>
          </p:cNvPr>
          <p:cNvPicPr>
            <a:picLocks noChangeAspect="1"/>
          </p:cNvPicPr>
          <p:nvPr/>
        </p:nvPicPr>
        <p:blipFill>
          <a:blip r:embed="rId2"/>
          <a:stretch>
            <a:fillRect/>
          </a:stretch>
        </p:blipFill>
        <p:spPr>
          <a:xfrm>
            <a:off x="4101410" y="355601"/>
            <a:ext cx="4900350" cy="4897120"/>
          </a:xfrm>
          <a:prstGeom prst="rect">
            <a:avLst/>
          </a:prstGeom>
        </p:spPr>
      </p:pic>
    </p:spTree>
    <p:extLst>
      <p:ext uri="{BB962C8B-B14F-4D97-AF65-F5344CB8AC3E}">
        <p14:creationId xmlns:p14="http://schemas.microsoft.com/office/powerpoint/2010/main" val="247999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3690ED-F715-CD41-094D-52A4CCB82491}"/>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614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0082C7D-4971-6C01-80E8-53FCC0EA7B5B}"/>
              </a:ext>
            </a:extLst>
          </p:cNvPr>
          <p:cNvSpPr>
            <a:spLocks noGrp="1"/>
          </p:cNvSpPr>
          <p:nvPr>
            <p:ph type="title"/>
          </p:nvPr>
        </p:nvSpPr>
        <p:spPr>
          <a:xfrm>
            <a:off x="466221" y="640080"/>
            <a:ext cx="3168968" cy="5578816"/>
          </a:xfrm>
        </p:spPr>
        <p:txBody>
          <a:bodyPr>
            <a:normAutofit/>
          </a:bodyPr>
          <a:lstStyle/>
          <a:p>
            <a:r>
              <a:rPr lang="en-US" altLang="ko-KR" dirty="0">
                <a:solidFill>
                  <a:srgbClr val="FFFFFF"/>
                </a:solidFill>
              </a:rPr>
              <a:t>main.js– Code Snippet</a:t>
            </a:r>
            <a:endParaRPr lang="ko-KR" altLang="en-US" dirty="0">
              <a:solidFill>
                <a:srgbClr val="FFFFFF"/>
              </a:solidFill>
            </a:endParaRPr>
          </a:p>
        </p:txBody>
      </p:sp>
      <p:pic>
        <p:nvPicPr>
          <p:cNvPr id="6" name="그림 5" descr="텍스트, 스크린샷, 번호, 폰트이(가) 표시된 사진&#10;&#10;AI 생성 콘텐츠는 정확하지 않을 수 있습니다.">
            <a:extLst>
              <a:ext uri="{FF2B5EF4-FFF2-40B4-BE49-F238E27FC236}">
                <a16:creationId xmlns:a16="http://schemas.microsoft.com/office/drawing/2014/main" id="{1F6C5856-E607-40DB-6E62-976678205F13}"/>
              </a:ext>
            </a:extLst>
          </p:cNvPr>
          <p:cNvPicPr>
            <a:picLocks noChangeAspect="1"/>
          </p:cNvPicPr>
          <p:nvPr/>
        </p:nvPicPr>
        <p:blipFill>
          <a:blip r:embed="rId2"/>
          <a:stretch>
            <a:fillRect/>
          </a:stretch>
        </p:blipFill>
        <p:spPr>
          <a:xfrm>
            <a:off x="4206240" y="772160"/>
            <a:ext cx="4866640" cy="5002933"/>
          </a:xfrm>
          <a:prstGeom prst="rect">
            <a:avLst/>
          </a:prstGeom>
        </p:spPr>
      </p:pic>
    </p:spTree>
    <p:extLst>
      <p:ext uri="{BB962C8B-B14F-4D97-AF65-F5344CB8AC3E}">
        <p14:creationId xmlns:p14="http://schemas.microsoft.com/office/powerpoint/2010/main" val="239792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411440E5-1CEF-1D62-C5C7-A2367E727101}"/>
              </a:ext>
            </a:extLst>
          </p:cNvPr>
          <p:cNvSpPr>
            <a:spLocks noGrp="1"/>
          </p:cNvSpPr>
          <p:nvPr>
            <p:ph type="title"/>
          </p:nvPr>
        </p:nvSpPr>
        <p:spPr>
          <a:xfrm>
            <a:off x="1028699" y="294538"/>
            <a:ext cx="7421963" cy="1033669"/>
          </a:xfrm>
        </p:spPr>
        <p:txBody>
          <a:bodyPr vert="horz" lIns="91440" tIns="45720" rIns="91440" bIns="45720" rtlCol="0" anchor="ctr">
            <a:normAutofit/>
          </a:bodyPr>
          <a:lstStyle/>
          <a:p>
            <a:pPr algn="l" defTabSz="914400">
              <a:lnSpc>
                <a:spcPct val="90000"/>
              </a:lnSpc>
            </a:pPr>
            <a:r>
              <a:rPr lang="en-US" altLang="ko-KR" sz="3500" kern="1200">
                <a:solidFill>
                  <a:srgbClr val="FFFFFF"/>
                </a:solidFill>
                <a:latin typeface="+mj-lt"/>
                <a:ea typeface="+mj-ea"/>
                <a:cs typeface="+mj-cs"/>
              </a:rPr>
              <a:t>breeds.html</a:t>
            </a:r>
          </a:p>
        </p:txBody>
      </p:sp>
      <p:sp>
        <p:nvSpPr>
          <p:cNvPr id="3" name="Rectangle 1">
            <a:extLst>
              <a:ext uri="{FF2B5EF4-FFF2-40B4-BE49-F238E27FC236}">
                <a16:creationId xmlns:a16="http://schemas.microsoft.com/office/drawing/2014/main" id="{C37F5D29-4B32-CD40-7565-AE857A6A83B2}"/>
              </a:ext>
            </a:extLst>
          </p:cNvPr>
          <p:cNvSpPr>
            <a:spLocks noChangeArrowheads="1"/>
          </p:cNvSpPr>
          <p:nvPr/>
        </p:nvSpPr>
        <p:spPr bwMode="auto">
          <a:xfrm>
            <a:off x="1028699" y="2318197"/>
            <a:ext cx="7293023" cy="36833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ko-KR" sz="1700" b="0" i="0" u="none" strike="noStrike" cap="none" normalizeH="0" baseline="0" dirty="0">
              <a:ln>
                <a:noFill/>
              </a:ln>
              <a:effectLst/>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ko-KR" sz="1700" b="0" i="0" u="none" strike="noStrike" cap="none" normalizeH="0" baseline="0" dirty="0">
              <a:ln>
                <a:noFill/>
              </a:ln>
              <a:effectLst/>
            </a:endParaRPr>
          </a:p>
        </p:txBody>
      </p:sp>
      <p:sp>
        <p:nvSpPr>
          <p:cNvPr id="74" name="TextBox 73">
            <a:extLst>
              <a:ext uri="{FF2B5EF4-FFF2-40B4-BE49-F238E27FC236}">
                <a16:creationId xmlns:a16="http://schemas.microsoft.com/office/drawing/2014/main" id="{958B2DED-7572-8F17-3B7B-45A5E487B74F}"/>
              </a:ext>
            </a:extLst>
          </p:cNvPr>
          <p:cNvSpPr txBox="1"/>
          <p:nvPr/>
        </p:nvSpPr>
        <p:spPr>
          <a:xfrm>
            <a:off x="216532" y="2045594"/>
            <a:ext cx="8710931" cy="5816977"/>
          </a:xfrm>
          <a:prstGeom prst="rect">
            <a:avLst/>
          </a:prstGeom>
          <a:noFill/>
        </p:spPr>
        <p:txBody>
          <a:bodyPr wrap="square" rtlCol="0">
            <a:spAutoFit/>
          </a:bodyPr>
          <a:lstStyle/>
          <a:p>
            <a:r>
              <a:rPr lang="en-US" altLang="ko-KR" sz="2400" dirty="0"/>
              <a:t>breeds.html is the structure that works with CSS and </a:t>
            </a:r>
            <a:r>
              <a:rPr lang="en-US" altLang="ko-KR" sz="2400" dirty="0" err="1"/>
              <a:t>JSto</a:t>
            </a:r>
            <a:r>
              <a:rPr lang="en-US" altLang="ko-KR" sz="2400" dirty="0"/>
              <a:t> display and filter pet listings dynamically</a:t>
            </a:r>
          </a:p>
          <a:p>
            <a:endParaRPr lang="en-US" altLang="ko-KR" sz="2400" dirty="0"/>
          </a:p>
          <a:p>
            <a:r>
              <a:rPr lang="en-US" altLang="ko-KR" sz="2400" dirty="0"/>
              <a:t>&lt;head&gt; </a:t>
            </a:r>
            <a:r>
              <a:rPr lang="en-US" altLang="ko-KR" sz="2400" dirty="0" err="1"/>
              <a:t>includes:style.css</a:t>
            </a:r>
            <a:r>
              <a:rPr lang="en-US" altLang="ko-KR" sz="2400" dirty="0"/>
              <a:t> for stylingmain.js for </a:t>
            </a:r>
            <a:r>
              <a:rPr lang="en-US" altLang="ko-KR" sz="2400" dirty="0" err="1"/>
              <a:t>interactivityGoogle</a:t>
            </a:r>
            <a:r>
              <a:rPr lang="en-US" altLang="ko-KR" sz="2400" dirty="0"/>
              <a:t> Fonts and favicon</a:t>
            </a:r>
          </a:p>
          <a:p>
            <a:endParaRPr lang="en-US" altLang="ko-KR" sz="2400" dirty="0"/>
          </a:p>
          <a:p>
            <a:r>
              <a:rPr lang="en-US" altLang="ko-KR" sz="2400" dirty="0"/>
              <a:t>&lt;body&gt; contains:&lt;input id="search"&gt; for keyword </a:t>
            </a:r>
            <a:r>
              <a:rPr lang="en-US" altLang="ko-KR" sz="2400" dirty="0" err="1"/>
              <a:t>searchFilter</a:t>
            </a:r>
            <a:r>
              <a:rPr lang="en-US" altLang="ko-KR" sz="2400" dirty="0"/>
              <a:t> buttons to select Dog, Cat, or All&lt;div id="pet-list"&gt; is filled by JS with pet cards(Each card includes image, name, description, and buttons)</a:t>
            </a:r>
          </a:p>
          <a:p>
            <a:endParaRPr lang="en-US" altLang="ko-KR" sz="2400" dirty="0"/>
          </a:p>
          <a:p>
            <a:r>
              <a:rPr lang="en-US" altLang="ko-KR" sz="2400" dirty="0"/>
              <a:t>Script placement:&lt;script </a:t>
            </a:r>
            <a:r>
              <a:rPr lang="en-US" altLang="ko-KR" sz="2400" dirty="0" err="1"/>
              <a:t>src</a:t>
            </a:r>
            <a:r>
              <a:rPr lang="en-US" altLang="ko-KR" sz="2400" dirty="0"/>
              <a:t>="main.js"&gt; is placed at the end of &lt;body&gt;</a:t>
            </a:r>
            <a:endParaRPr lang="ko-KR" altLang="en-US" sz="2400" dirty="0"/>
          </a:p>
          <a:p>
            <a:endParaRPr lang="ko-KR" altLang="en-US" sz="2400" dirty="0"/>
          </a:p>
          <a:p>
            <a:endParaRPr lang="ko-KR" altLang="en-US" sz="2400" dirty="0"/>
          </a:p>
          <a:p>
            <a:r>
              <a:rPr lang="en-US" altLang="ko-KR" dirty="0"/>
              <a:t>.</a:t>
            </a:r>
            <a:endParaRPr lang="ko-KR" altLang="en-US" dirty="0"/>
          </a:p>
          <a:p>
            <a:endParaRPr lang="ko-KR" altLang="en-US" dirty="0"/>
          </a:p>
        </p:txBody>
      </p:sp>
    </p:spTree>
    <p:extLst>
      <p:ext uri="{BB962C8B-B14F-4D97-AF65-F5344CB8AC3E}">
        <p14:creationId xmlns:p14="http://schemas.microsoft.com/office/powerpoint/2010/main" val="2402246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5A9D67-742F-C5BE-8423-4F9F76295148}"/>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56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AE5C64A3-6F14-8660-5788-FA4BFB0F7F75}"/>
              </a:ext>
            </a:extLst>
          </p:cNvPr>
          <p:cNvSpPr>
            <a:spLocks noGrp="1"/>
          </p:cNvSpPr>
          <p:nvPr>
            <p:ph type="title"/>
          </p:nvPr>
        </p:nvSpPr>
        <p:spPr>
          <a:xfrm>
            <a:off x="466221" y="640080"/>
            <a:ext cx="3168968" cy="5578816"/>
          </a:xfrm>
        </p:spPr>
        <p:txBody>
          <a:bodyPr>
            <a:normAutofit/>
          </a:bodyPr>
          <a:lstStyle/>
          <a:p>
            <a:r>
              <a:rPr lang="en-US" altLang="ko-KR" sz="4100">
                <a:solidFill>
                  <a:srgbClr val="FFFFFF"/>
                </a:solidFill>
              </a:rPr>
              <a:t>breeds.html– Code Snippet</a:t>
            </a:r>
            <a:endParaRPr lang="ko-KR" altLang="en-US" sz="4100">
              <a:solidFill>
                <a:srgbClr val="FFFFFF"/>
              </a:solidFill>
            </a:endParaRPr>
          </a:p>
        </p:txBody>
      </p:sp>
      <p:pic>
        <p:nvPicPr>
          <p:cNvPr id="4" name="그림 3" descr="텍스트, 스크린샷, 번호, 폰트이(가) 표시된 사진&#10;&#10;AI 생성 콘텐츠는 정확하지 않을 수 있습니다.">
            <a:extLst>
              <a:ext uri="{FF2B5EF4-FFF2-40B4-BE49-F238E27FC236}">
                <a16:creationId xmlns:a16="http://schemas.microsoft.com/office/drawing/2014/main" id="{DBF8348B-19D4-05CC-F081-9231E34D27F2}"/>
              </a:ext>
            </a:extLst>
          </p:cNvPr>
          <p:cNvPicPr>
            <a:picLocks noChangeAspect="1"/>
          </p:cNvPicPr>
          <p:nvPr/>
        </p:nvPicPr>
        <p:blipFill>
          <a:blip r:embed="rId2"/>
          <a:stretch>
            <a:fillRect/>
          </a:stretch>
        </p:blipFill>
        <p:spPr>
          <a:xfrm>
            <a:off x="4267199" y="640080"/>
            <a:ext cx="4709637" cy="5204018"/>
          </a:xfrm>
          <a:prstGeom prst="rect">
            <a:avLst/>
          </a:prstGeom>
        </p:spPr>
      </p:pic>
    </p:spTree>
    <p:extLst>
      <p:ext uri="{BB962C8B-B14F-4D97-AF65-F5344CB8AC3E}">
        <p14:creationId xmlns:p14="http://schemas.microsoft.com/office/powerpoint/2010/main" val="19757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D686F5-D370-A2AA-4ADE-2C3D517E196B}"/>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5E46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EF1A133-17AD-D10B-9B90-A7B6BE841370}"/>
              </a:ext>
            </a:extLst>
          </p:cNvPr>
          <p:cNvSpPr>
            <a:spLocks noGrp="1"/>
          </p:cNvSpPr>
          <p:nvPr>
            <p:ph type="title"/>
          </p:nvPr>
        </p:nvSpPr>
        <p:spPr>
          <a:xfrm>
            <a:off x="466221" y="640080"/>
            <a:ext cx="3168968" cy="5578816"/>
          </a:xfrm>
        </p:spPr>
        <p:txBody>
          <a:bodyPr>
            <a:normAutofit/>
          </a:bodyPr>
          <a:lstStyle/>
          <a:p>
            <a:r>
              <a:rPr lang="en-US" altLang="ko-KR" sz="4100">
                <a:solidFill>
                  <a:srgbClr val="FFFFFF"/>
                </a:solidFill>
              </a:rPr>
              <a:t>breeds.html– Code Snippet</a:t>
            </a:r>
            <a:endParaRPr lang="ko-KR" altLang="en-US" sz="4100">
              <a:solidFill>
                <a:srgbClr val="FFFFFF"/>
              </a:solidFill>
            </a:endParaRPr>
          </a:p>
        </p:txBody>
      </p:sp>
      <p:pic>
        <p:nvPicPr>
          <p:cNvPr id="4" name="그림 3" descr="텍스트, 스크린샷, 번호, 소프트웨어이(가) 표시된 사진&#10;&#10;AI 생성 콘텐츠는 정확하지 않을 수 있습니다.">
            <a:extLst>
              <a:ext uri="{FF2B5EF4-FFF2-40B4-BE49-F238E27FC236}">
                <a16:creationId xmlns:a16="http://schemas.microsoft.com/office/drawing/2014/main" id="{DDDAFC6F-FB44-E4A0-46A5-503E7914272E}"/>
              </a:ext>
            </a:extLst>
          </p:cNvPr>
          <p:cNvPicPr>
            <a:picLocks noChangeAspect="1"/>
          </p:cNvPicPr>
          <p:nvPr/>
        </p:nvPicPr>
        <p:blipFill>
          <a:blip r:embed="rId2"/>
          <a:stretch>
            <a:fillRect/>
          </a:stretch>
        </p:blipFill>
        <p:spPr>
          <a:xfrm>
            <a:off x="4291010" y="508000"/>
            <a:ext cx="4852990" cy="5422335"/>
          </a:xfrm>
          <a:prstGeom prst="rect">
            <a:avLst/>
          </a:prstGeom>
        </p:spPr>
      </p:pic>
    </p:spTree>
    <p:extLst>
      <p:ext uri="{BB962C8B-B14F-4D97-AF65-F5344CB8AC3E}">
        <p14:creationId xmlns:p14="http://schemas.microsoft.com/office/powerpoint/2010/main" val="392474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1B5379-91E3-50F9-BE97-4844B99168A1}"/>
            </a:ext>
          </a:extLst>
        </p:cNvPr>
        <p:cNvGrpSpPr/>
        <p:nvPr/>
      </p:nvGrpSpPr>
      <p:grpSpPr>
        <a:xfrm>
          <a:off x="0" y="0"/>
          <a:ext cx="0" cy="0"/>
          <a:chOff x="0" y="0"/>
          <a:chExt cx="0" cy="0"/>
        </a:xfrm>
      </p:grpSpPr>
      <p:sp useBgFill="1">
        <p:nvSpPr>
          <p:cNvPr id="63" name="Rectangle 50">
            <a:extLst>
              <a:ext uri="{FF2B5EF4-FFF2-40B4-BE49-F238E27FC236}">
                <a16:creationId xmlns:a16="http://schemas.microsoft.com/office/drawing/2014/main" id="{B3A7FA15-F274-B60F-5D00-1B127B8BA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2">
            <a:extLst>
              <a:ext uri="{FF2B5EF4-FFF2-40B4-BE49-F238E27FC236}">
                <a16:creationId xmlns:a16="http://schemas.microsoft.com/office/drawing/2014/main" id="{DB4D5A98-D09E-6C37-7DC1-82E75798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4">
            <a:extLst>
              <a:ext uri="{FF2B5EF4-FFF2-40B4-BE49-F238E27FC236}">
                <a16:creationId xmlns:a16="http://schemas.microsoft.com/office/drawing/2014/main" id="{9AC4A28D-B73F-45EA-DFD9-86D43C905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6">
            <a:extLst>
              <a:ext uri="{FF2B5EF4-FFF2-40B4-BE49-F238E27FC236}">
                <a16:creationId xmlns:a16="http://schemas.microsoft.com/office/drawing/2014/main" id="{E2A2450A-7F13-C6EC-504D-1C8E1DC1A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8">
            <a:extLst>
              <a:ext uri="{FF2B5EF4-FFF2-40B4-BE49-F238E27FC236}">
                <a16:creationId xmlns:a16="http://schemas.microsoft.com/office/drawing/2014/main" id="{32D77F71-320D-C206-F3D6-60CEF75B4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D430FD0-1C8D-20D0-AEAF-248EE2B1DF7B}"/>
              </a:ext>
            </a:extLst>
          </p:cNvPr>
          <p:cNvSpPr>
            <a:spLocks noGrp="1"/>
          </p:cNvSpPr>
          <p:nvPr>
            <p:ph type="title"/>
          </p:nvPr>
        </p:nvSpPr>
        <p:spPr>
          <a:xfrm>
            <a:off x="1028699" y="294538"/>
            <a:ext cx="7421963" cy="1033669"/>
          </a:xfrm>
        </p:spPr>
        <p:txBody>
          <a:bodyPr vert="horz" lIns="91440" tIns="45720" rIns="91440" bIns="45720" rtlCol="0" anchor="ctr">
            <a:normAutofit/>
          </a:bodyPr>
          <a:lstStyle/>
          <a:p>
            <a:pPr algn="l" defTabSz="914400">
              <a:lnSpc>
                <a:spcPct val="90000"/>
              </a:lnSpc>
            </a:pPr>
            <a:r>
              <a:rPr lang="en-US" altLang="ko-KR" sz="3500" dirty="0">
                <a:solidFill>
                  <a:srgbClr val="FFFFFF"/>
                </a:solidFill>
              </a:rPr>
              <a:t>Index</a:t>
            </a:r>
            <a:r>
              <a:rPr lang="en-US" altLang="ko-KR" sz="3500" kern="1200" dirty="0">
                <a:solidFill>
                  <a:srgbClr val="FFFFFF"/>
                </a:solidFill>
                <a:latin typeface="+mj-lt"/>
                <a:ea typeface="+mj-ea"/>
                <a:cs typeface="+mj-cs"/>
              </a:rPr>
              <a:t>.html</a:t>
            </a:r>
          </a:p>
        </p:txBody>
      </p:sp>
      <p:sp>
        <p:nvSpPr>
          <p:cNvPr id="3" name="Rectangle 1">
            <a:extLst>
              <a:ext uri="{FF2B5EF4-FFF2-40B4-BE49-F238E27FC236}">
                <a16:creationId xmlns:a16="http://schemas.microsoft.com/office/drawing/2014/main" id="{1A8921B1-F1B3-18A5-DE42-2BDCD2B492FA}"/>
              </a:ext>
            </a:extLst>
          </p:cNvPr>
          <p:cNvSpPr>
            <a:spLocks noChangeArrowheads="1"/>
          </p:cNvSpPr>
          <p:nvPr/>
        </p:nvSpPr>
        <p:spPr bwMode="auto">
          <a:xfrm>
            <a:off x="1028699" y="2318197"/>
            <a:ext cx="7293023" cy="36833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ko-KR" sz="1700" b="0" i="0" u="none" strike="noStrike" cap="none" normalizeH="0" baseline="0" dirty="0">
              <a:ln>
                <a:noFill/>
              </a:ln>
              <a:effectLst/>
            </a:endParaRPr>
          </a:p>
          <a:p>
            <a:pPr marL="0" marR="0" lvl="0" indent="-228600" defTabSz="914400" fontAlgn="base">
              <a:lnSpc>
                <a:spcPct val="90000"/>
              </a:lnSpc>
              <a:spcBef>
                <a:spcPct val="0"/>
              </a:spcBef>
              <a:spcAft>
                <a:spcPts val="600"/>
              </a:spcAft>
              <a:buClrTx/>
              <a:buSzTx/>
              <a:buFont typeface="Arial" panose="020B0604020202020204" pitchFamily="34" charset="0"/>
              <a:buChar char="•"/>
              <a:tabLst/>
            </a:pPr>
            <a:endParaRPr kumimoji="0" lang="en-US" altLang="ko-KR" sz="1700" b="0" i="0" u="none" strike="noStrike" cap="none" normalizeH="0" baseline="0" dirty="0">
              <a:ln>
                <a:noFill/>
              </a:ln>
              <a:effectLst/>
            </a:endParaRPr>
          </a:p>
        </p:txBody>
      </p:sp>
      <p:sp>
        <p:nvSpPr>
          <p:cNvPr id="74" name="TextBox 73">
            <a:extLst>
              <a:ext uri="{FF2B5EF4-FFF2-40B4-BE49-F238E27FC236}">
                <a16:creationId xmlns:a16="http://schemas.microsoft.com/office/drawing/2014/main" id="{4A9D3D0C-21EF-7033-60B9-DFC8BA320BA4}"/>
              </a:ext>
            </a:extLst>
          </p:cNvPr>
          <p:cNvSpPr txBox="1"/>
          <p:nvPr/>
        </p:nvSpPr>
        <p:spPr>
          <a:xfrm>
            <a:off x="88557" y="1590741"/>
            <a:ext cx="8710931" cy="6186309"/>
          </a:xfrm>
          <a:prstGeom prst="rect">
            <a:avLst/>
          </a:prstGeom>
          <a:noFill/>
        </p:spPr>
        <p:txBody>
          <a:bodyPr wrap="square" rtlCol="0">
            <a:spAutoFit/>
          </a:bodyPr>
          <a:lstStyle/>
          <a:p>
            <a:r>
              <a:rPr lang="en-US" altLang="ko-KR" sz="2400" dirty="0"/>
              <a:t>index.html is the first page users </a:t>
            </a:r>
            <a:r>
              <a:rPr lang="en-US" altLang="ko-KR" sz="2400" dirty="0" err="1"/>
              <a:t>see.It</a:t>
            </a:r>
            <a:r>
              <a:rPr lang="en-US" altLang="ko-KR" sz="2400" dirty="0"/>
              <a:t> guides them to start exploring adoptable </a:t>
            </a:r>
            <a:r>
              <a:rPr lang="en-US" altLang="ko-KR" sz="2400" dirty="0" err="1"/>
              <a:t>petswith</a:t>
            </a:r>
            <a:r>
              <a:rPr lang="en-US" altLang="ko-KR" sz="2400" dirty="0"/>
              <a:t> a simple, clean, and welcoming interface.</a:t>
            </a:r>
            <a:endParaRPr lang="ko-KR" altLang="en-US" sz="2400" dirty="0"/>
          </a:p>
          <a:p>
            <a:r>
              <a:rPr lang="en-US" altLang="ko-KR" sz="2400" dirty="0"/>
              <a:t>&lt;head&gt; includes:</a:t>
            </a:r>
          </a:p>
          <a:p>
            <a:r>
              <a:rPr lang="en-US" altLang="ko-KR" sz="2400" dirty="0"/>
              <a:t>style.css for styling, Google Fonts and </a:t>
            </a:r>
            <a:r>
              <a:rPr lang="en-US" altLang="ko-KR" sz="2400" dirty="0" err="1"/>
              <a:t>faviconResponsive</a:t>
            </a:r>
            <a:r>
              <a:rPr lang="en-US" altLang="ko-KR" sz="2400" dirty="0"/>
              <a:t> meta tag</a:t>
            </a:r>
          </a:p>
          <a:p>
            <a:r>
              <a:rPr lang="en-US" altLang="ko-KR" sz="2400" dirty="0"/>
              <a:t>&lt;body&gt; contains:</a:t>
            </a:r>
          </a:p>
          <a:p>
            <a:r>
              <a:rPr lang="en-US" altLang="ko-KR" sz="2400" dirty="0"/>
              <a:t>1.A &lt;div class="container"&gt; centered using Flexbox</a:t>
            </a:r>
          </a:p>
          <a:p>
            <a:r>
              <a:rPr lang="en-US" altLang="ko-KR" sz="2400" dirty="0"/>
              <a:t>Title and subtitle text welcoming users</a:t>
            </a:r>
          </a:p>
          <a:p>
            <a:r>
              <a:rPr lang="en-US" altLang="ko-KR" sz="2400" dirty="0"/>
              <a:t>2.Two main buttons:</a:t>
            </a:r>
          </a:p>
          <a:p>
            <a:pPr marL="342900" indent="-342900">
              <a:buFont typeface="Arial" panose="020B0604020202020204" pitchFamily="34" charset="0"/>
              <a:buChar char="•"/>
            </a:pPr>
            <a:r>
              <a:rPr lang="en-US" altLang="ko-KR" sz="2400" dirty="0"/>
              <a:t>"Adopt a Dog" → links to breed list</a:t>
            </a:r>
          </a:p>
          <a:p>
            <a:pPr marL="342900" indent="-342900">
              <a:buFont typeface="Arial" panose="020B0604020202020204" pitchFamily="34" charset="0"/>
              <a:buChar char="•"/>
            </a:pPr>
            <a:r>
              <a:rPr lang="en-US" altLang="ko-KR" sz="2400" dirty="0"/>
              <a:t>"Adopt a Cat" → links to breed list</a:t>
            </a:r>
          </a:p>
          <a:p>
            <a:r>
              <a:rPr lang="en-US" altLang="ko-KR" sz="2400" dirty="0"/>
              <a:t>Styling &amp; Layout:</a:t>
            </a:r>
          </a:p>
          <a:p>
            <a:pPr marL="342900" indent="-342900">
              <a:buFont typeface="Arial" panose="020B0604020202020204" pitchFamily="34" charset="0"/>
              <a:buChar char="•"/>
            </a:pPr>
            <a:r>
              <a:rPr lang="en-US" altLang="ko-KR" sz="2400" dirty="0"/>
              <a:t>Uses Flexbox to center content vertically and horizontally</a:t>
            </a:r>
          </a:p>
          <a:p>
            <a:pPr marL="342900" indent="-342900">
              <a:buFont typeface="Arial" panose="020B0604020202020204" pitchFamily="34" charset="0"/>
              <a:buChar char="•"/>
            </a:pPr>
            <a:r>
              <a:rPr lang="en-US" altLang="ko-KR" sz="2400" dirty="0"/>
              <a:t>Buttons have hover effects for interactivity</a:t>
            </a:r>
          </a:p>
          <a:p>
            <a:pPr marL="342900" indent="-342900">
              <a:buFont typeface="Arial" panose="020B0604020202020204" pitchFamily="34" charset="0"/>
              <a:buChar char="•"/>
            </a:pPr>
            <a:r>
              <a:rPr lang="en-US" altLang="ko-KR" sz="2400" dirty="0"/>
              <a:t>Background uses a soft, themed color for a warm feel </a:t>
            </a:r>
          </a:p>
          <a:p>
            <a:endParaRPr lang="ko-KR" altLang="en-US" sz="2400" dirty="0"/>
          </a:p>
          <a:p>
            <a:r>
              <a:rPr lang="en-US" altLang="ko-KR" dirty="0"/>
              <a:t>.</a:t>
            </a:r>
            <a:endParaRPr lang="ko-KR" altLang="en-US" dirty="0"/>
          </a:p>
          <a:p>
            <a:endParaRPr lang="ko-KR" altLang="en-US" dirty="0"/>
          </a:p>
        </p:txBody>
      </p:sp>
    </p:spTree>
    <p:extLst>
      <p:ext uri="{BB962C8B-B14F-4D97-AF65-F5344CB8AC3E}">
        <p14:creationId xmlns:p14="http://schemas.microsoft.com/office/powerpoint/2010/main" val="1207606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6146AB-5E8C-BF6E-262F-D2DAC1415D27}"/>
            </a:ext>
          </a:extLst>
        </p:cNvPr>
        <p:cNvGrpSpPr/>
        <p:nvPr/>
      </p:nvGrpSpPr>
      <p:grpSpPr>
        <a:xfrm>
          <a:off x="0" y="0"/>
          <a:ext cx="0" cy="0"/>
          <a:chOff x="0" y="0"/>
          <a:chExt cx="0" cy="0"/>
        </a:xfrm>
      </p:grpSpPr>
      <p:sp>
        <p:nvSpPr>
          <p:cNvPr id="36" name="Flowchart: Document 3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rgbClr val="5A4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3E4A42D0-7A6C-76FF-1AAA-2FCE336418D4}"/>
              </a:ext>
            </a:extLst>
          </p:cNvPr>
          <p:cNvSpPr>
            <a:spLocks noGrp="1"/>
          </p:cNvSpPr>
          <p:nvPr>
            <p:ph type="title"/>
          </p:nvPr>
        </p:nvSpPr>
        <p:spPr>
          <a:xfrm>
            <a:off x="628650" y="171162"/>
            <a:ext cx="2130136" cy="2371148"/>
          </a:xfrm>
        </p:spPr>
        <p:txBody>
          <a:bodyPr>
            <a:normAutofit/>
          </a:bodyPr>
          <a:lstStyle/>
          <a:p>
            <a:r>
              <a:rPr lang="en-US" altLang="ko-KR" sz="2800">
                <a:solidFill>
                  <a:srgbClr val="FFFFFF"/>
                </a:solidFill>
              </a:rPr>
              <a:t>index.html– Code Snippet</a:t>
            </a:r>
            <a:endParaRPr lang="ko-KR" altLang="en-US" sz="2800">
              <a:solidFill>
                <a:srgbClr val="FFFFFF"/>
              </a:solidFill>
            </a:endParaRPr>
          </a:p>
        </p:txBody>
      </p:sp>
      <p:pic>
        <p:nvPicPr>
          <p:cNvPr id="5" name="그림 4" descr="텍스트, 스크린샷, 폰트, 번호이(가) 표시된 사진&#10;&#10;AI 생성 콘텐츠는 정확하지 않을 수 있습니다.">
            <a:extLst>
              <a:ext uri="{FF2B5EF4-FFF2-40B4-BE49-F238E27FC236}">
                <a16:creationId xmlns:a16="http://schemas.microsoft.com/office/drawing/2014/main" id="{7E473A0E-2F7F-0F42-2A65-71674782D114}"/>
              </a:ext>
            </a:extLst>
          </p:cNvPr>
          <p:cNvPicPr>
            <a:picLocks noChangeAspect="1"/>
          </p:cNvPicPr>
          <p:nvPr/>
        </p:nvPicPr>
        <p:blipFill>
          <a:blip r:embed="rId2"/>
          <a:stretch>
            <a:fillRect/>
          </a:stretch>
        </p:blipFill>
        <p:spPr>
          <a:xfrm>
            <a:off x="3155949" y="1101237"/>
            <a:ext cx="5510653" cy="4656501"/>
          </a:xfrm>
          <a:prstGeom prst="rect">
            <a:avLst/>
          </a:prstGeom>
        </p:spPr>
      </p:pic>
    </p:spTree>
    <p:extLst>
      <p:ext uri="{BB962C8B-B14F-4D97-AF65-F5344CB8AC3E}">
        <p14:creationId xmlns:p14="http://schemas.microsoft.com/office/powerpoint/2010/main" val="73327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F68287-F96C-8600-FEC2-AA388AF39B73}"/>
            </a:ext>
          </a:extLst>
        </p:cNvPr>
        <p:cNvGrpSpPr/>
        <p:nvPr/>
      </p:nvGrpSpPr>
      <p:grpSpPr>
        <a:xfrm>
          <a:off x="0" y="0"/>
          <a:ext cx="0" cy="0"/>
          <a:chOff x="0" y="0"/>
          <a:chExt cx="0" cy="0"/>
        </a:xfrm>
      </p:grpSpPr>
      <p:sp>
        <p:nvSpPr>
          <p:cNvPr id="36" name="Flowchart: Document 35">
            <a:extLst>
              <a:ext uri="{FF2B5EF4-FFF2-40B4-BE49-F238E27FC236}">
                <a16:creationId xmlns:a16="http://schemas.microsoft.com/office/drawing/2014/main" id="{463FCD89-82F0-20D5-FBF9-49007FB30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rgbClr val="5A4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6919CDF-6EA9-3011-E2FF-9902EA44D3FF}"/>
              </a:ext>
            </a:extLst>
          </p:cNvPr>
          <p:cNvSpPr>
            <a:spLocks noGrp="1"/>
          </p:cNvSpPr>
          <p:nvPr>
            <p:ph type="title"/>
          </p:nvPr>
        </p:nvSpPr>
        <p:spPr>
          <a:xfrm>
            <a:off x="628650" y="171162"/>
            <a:ext cx="2130136" cy="2371148"/>
          </a:xfrm>
        </p:spPr>
        <p:txBody>
          <a:bodyPr>
            <a:normAutofit/>
          </a:bodyPr>
          <a:lstStyle/>
          <a:p>
            <a:r>
              <a:rPr lang="en-US" altLang="ko-KR" sz="2800">
                <a:solidFill>
                  <a:srgbClr val="FFFFFF"/>
                </a:solidFill>
              </a:rPr>
              <a:t>index.html– Code Snippet</a:t>
            </a:r>
            <a:endParaRPr lang="ko-KR" altLang="en-US" sz="2800">
              <a:solidFill>
                <a:srgbClr val="FFFFFF"/>
              </a:solidFill>
            </a:endParaRPr>
          </a:p>
        </p:txBody>
      </p:sp>
      <p:pic>
        <p:nvPicPr>
          <p:cNvPr id="4" name="그림 3" descr="텍스트, 스크린샷, 소프트웨어, 번호이(가) 표시된 사진&#10;&#10;AI 생성 콘텐츠는 정확하지 않을 수 있습니다.">
            <a:extLst>
              <a:ext uri="{FF2B5EF4-FFF2-40B4-BE49-F238E27FC236}">
                <a16:creationId xmlns:a16="http://schemas.microsoft.com/office/drawing/2014/main" id="{879C10C9-813B-2525-7427-F113508EDBF4}"/>
              </a:ext>
            </a:extLst>
          </p:cNvPr>
          <p:cNvPicPr>
            <a:picLocks noChangeAspect="1"/>
          </p:cNvPicPr>
          <p:nvPr/>
        </p:nvPicPr>
        <p:blipFill>
          <a:blip r:embed="rId2"/>
          <a:stretch>
            <a:fillRect/>
          </a:stretch>
        </p:blipFill>
        <p:spPr>
          <a:xfrm>
            <a:off x="3064669" y="345440"/>
            <a:ext cx="5949132" cy="5096804"/>
          </a:xfrm>
          <a:prstGeom prst="rect">
            <a:avLst/>
          </a:prstGeom>
        </p:spPr>
      </p:pic>
    </p:spTree>
    <p:extLst>
      <p:ext uri="{BB962C8B-B14F-4D97-AF65-F5344CB8AC3E}">
        <p14:creationId xmlns:p14="http://schemas.microsoft.com/office/powerpoint/2010/main" val="169146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21352A-42B8-F34F-9B8C-018DDBCBE0C3}"/>
            </a:ext>
          </a:extLst>
        </p:cNvPr>
        <p:cNvGrpSpPr/>
        <p:nvPr/>
      </p:nvGrpSpPr>
      <p:grpSpPr>
        <a:xfrm>
          <a:off x="0" y="0"/>
          <a:ext cx="0" cy="0"/>
          <a:chOff x="0" y="0"/>
          <a:chExt cx="0" cy="0"/>
        </a:xfrm>
      </p:grpSpPr>
      <p:sp>
        <p:nvSpPr>
          <p:cNvPr id="41" name="Flowchart: Document 4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rgbClr val="554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02756B10-4050-EAD6-8381-B4DB8AB10161}"/>
              </a:ext>
            </a:extLst>
          </p:cNvPr>
          <p:cNvSpPr>
            <a:spLocks noGrp="1"/>
          </p:cNvSpPr>
          <p:nvPr>
            <p:ph type="title"/>
          </p:nvPr>
        </p:nvSpPr>
        <p:spPr>
          <a:xfrm>
            <a:off x="628650" y="171162"/>
            <a:ext cx="2130136" cy="2371148"/>
          </a:xfrm>
        </p:spPr>
        <p:txBody>
          <a:bodyPr>
            <a:normAutofit/>
          </a:bodyPr>
          <a:lstStyle/>
          <a:p>
            <a:r>
              <a:rPr lang="en-US" altLang="ko-KR" sz="2800">
                <a:solidFill>
                  <a:srgbClr val="FFFFFF"/>
                </a:solidFill>
              </a:rPr>
              <a:t>index.html– Code Snippet</a:t>
            </a:r>
            <a:endParaRPr lang="ko-KR" altLang="en-US" sz="2800">
              <a:solidFill>
                <a:srgbClr val="FFFFFF"/>
              </a:solidFill>
            </a:endParaRPr>
          </a:p>
        </p:txBody>
      </p:sp>
      <p:pic>
        <p:nvPicPr>
          <p:cNvPr id="4" name="그림 3" descr="텍스트, 스크린샷, 디스플레이, 번호이(가) 표시된 사진&#10;&#10;AI 생성 콘텐츠는 정확하지 않을 수 있습니다.">
            <a:extLst>
              <a:ext uri="{FF2B5EF4-FFF2-40B4-BE49-F238E27FC236}">
                <a16:creationId xmlns:a16="http://schemas.microsoft.com/office/drawing/2014/main" id="{6ACF4E87-1B29-A471-6D99-38DA22433135}"/>
              </a:ext>
            </a:extLst>
          </p:cNvPr>
          <p:cNvPicPr>
            <a:picLocks noChangeAspect="1"/>
          </p:cNvPicPr>
          <p:nvPr/>
        </p:nvPicPr>
        <p:blipFill>
          <a:blip r:embed="rId2"/>
          <a:stretch>
            <a:fillRect/>
          </a:stretch>
        </p:blipFill>
        <p:spPr>
          <a:xfrm>
            <a:off x="3035300" y="579120"/>
            <a:ext cx="6108700" cy="5192396"/>
          </a:xfrm>
          <a:prstGeom prst="rect">
            <a:avLst/>
          </a:prstGeom>
        </p:spPr>
      </p:pic>
    </p:spTree>
    <p:extLst>
      <p:ext uri="{BB962C8B-B14F-4D97-AF65-F5344CB8AC3E}">
        <p14:creationId xmlns:p14="http://schemas.microsoft.com/office/powerpoint/2010/main" val="400448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vert="horz" lIns="91440" tIns="45720" rIns="91440" bIns="45720" rtlCol="0" anchor="b">
            <a:normAutofit/>
          </a:bodyPr>
          <a:lstStyle/>
          <a:p>
            <a:pPr algn="r" defTabSz="914400">
              <a:lnSpc>
                <a:spcPct val="90000"/>
              </a:lnSpc>
            </a:pPr>
            <a:r>
              <a:rPr lang="en-US" sz="3500" kern="1200" dirty="0">
                <a:solidFill>
                  <a:srgbClr val="FFFFFF"/>
                </a:solidFill>
                <a:latin typeface="+mj-lt"/>
                <a:ea typeface="+mj-ea"/>
                <a:cs typeface="+mj-cs"/>
              </a:rPr>
              <a:t>style.css – Styling the Website</a:t>
            </a:r>
          </a:p>
        </p:txBody>
      </p:sp>
      <p:sp>
        <p:nvSpPr>
          <p:cNvPr id="3" name="TextBox 2"/>
          <p:cNvSpPr txBox="1"/>
          <p:nvPr/>
        </p:nvSpPr>
        <p:spPr>
          <a:xfrm>
            <a:off x="3607694" y="649480"/>
            <a:ext cx="4916510" cy="5546047"/>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defRPr sz="1600"/>
            </a:pPr>
            <a:r>
              <a:rPr lang="en-US" sz="2400" dirty="0"/>
              <a:t>This CSS file defines the visual appearance of the adoption website. It styles the grid layout, individual pet cards, filter buttons, modal windows, and the search bar. Hover effects and transitions help improve interactivity and user experience.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24F9897D-CF1C-A0F8-A34C-DDF0EAEF6D7F}"/>
              </a:ext>
            </a:extLst>
          </p:cNvPr>
          <p:cNvSpPr>
            <a:spLocks noGrp="1"/>
          </p:cNvSpPr>
          <p:nvPr>
            <p:ph type="title"/>
          </p:nvPr>
        </p:nvSpPr>
        <p:spPr>
          <a:xfrm>
            <a:off x="417399" y="643467"/>
            <a:ext cx="8408193" cy="744836"/>
          </a:xfrm>
        </p:spPr>
        <p:txBody>
          <a:bodyPr>
            <a:normAutofit/>
          </a:bodyPr>
          <a:lstStyle/>
          <a:p>
            <a:r>
              <a:rPr lang="en-US" altLang="ko-KR" sz="2800">
                <a:solidFill>
                  <a:schemeClr val="bg1"/>
                </a:solidFill>
              </a:rPr>
              <a:t>Design-first page of website</a:t>
            </a:r>
            <a:endParaRPr lang="ko-KR" altLang="en-US" sz="2800">
              <a:solidFill>
                <a:schemeClr val="bg1"/>
              </a:solidFill>
            </a:endParaRPr>
          </a:p>
        </p:txBody>
      </p:sp>
      <p:pic>
        <p:nvPicPr>
          <p:cNvPr id="4" name="그림 3" descr="텍스트, 소프트웨어, 운영 체제, 컴퓨터 아이콘이(가) 표시된 사진&#10;&#10;AI 생성 콘텐츠는 정확하지 않을 수 있습니다.">
            <a:extLst>
              <a:ext uri="{FF2B5EF4-FFF2-40B4-BE49-F238E27FC236}">
                <a16:creationId xmlns:a16="http://schemas.microsoft.com/office/drawing/2014/main" id="{1F6CE0D5-17D4-6E38-D0AD-627C340D3E82}"/>
              </a:ext>
            </a:extLst>
          </p:cNvPr>
          <p:cNvPicPr>
            <a:picLocks noChangeAspect="1"/>
          </p:cNvPicPr>
          <p:nvPr/>
        </p:nvPicPr>
        <p:blipFill>
          <a:blip r:embed="rId2"/>
          <a:stretch>
            <a:fillRect/>
          </a:stretch>
        </p:blipFill>
        <p:spPr>
          <a:xfrm>
            <a:off x="482600" y="1715169"/>
            <a:ext cx="8178799" cy="4314315"/>
          </a:xfrm>
          <a:prstGeom prst="rect">
            <a:avLst/>
          </a:prstGeom>
        </p:spPr>
      </p:pic>
    </p:spTree>
    <p:extLst>
      <p:ext uri="{BB962C8B-B14F-4D97-AF65-F5344CB8AC3E}">
        <p14:creationId xmlns:p14="http://schemas.microsoft.com/office/powerpoint/2010/main" val="740825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3B652A-8769-3824-73CD-86F97C6C73CA}"/>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ADCBC65-02E5-AC7B-0299-038724C72FB1}"/>
              </a:ext>
            </a:extLst>
          </p:cNvPr>
          <p:cNvSpPr>
            <a:spLocks noGrp="1"/>
          </p:cNvSpPr>
          <p:nvPr>
            <p:ph type="title"/>
          </p:nvPr>
        </p:nvSpPr>
        <p:spPr>
          <a:xfrm>
            <a:off x="417399" y="643467"/>
            <a:ext cx="8408193" cy="744836"/>
          </a:xfrm>
        </p:spPr>
        <p:txBody>
          <a:bodyPr>
            <a:normAutofit/>
          </a:bodyPr>
          <a:lstStyle/>
          <a:p>
            <a:r>
              <a:rPr lang="en-US" altLang="ko-KR" sz="2800" dirty="0">
                <a:solidFill>
                  <a:schemeClr val="bg1"/>
                </a:solidFill>
              </a:rPr>
              <a:t>Website home</a:t>
            </a:r>
            <a:endParaRPr lang="ko-KR" altLang="en-US" sz="2800" dirty="0">
              <a:solidFill>
                <a:schemeClr val="bg1"/>
              </a:solidFill>
            </a:endParaRPr>
          </a:p>
        </p:txBody>
      </p:sp>
      <p:pic>
        <p:nvPicPr>
          <p:cNvPr id="5" name="그림 4" descr="개, 텍스트, 스크린샷, 포유류이(가) 표시된 사진&#10;&#10;AI 생성 콘텐츠는 정확하지 않을 수 있습니다.">
            <a:extLst>
              <a:ext uri="{FF2B5EF4-FFF2-40B4-BE49-F238E27FC236}">
                <a16:creationId xmlns:a16="http://schemas.microsoft.com/office/drawing/2014/main" id="{CFC380A2-E1D7-8DE8-33B6-4815171D3795}"/>
              </a:ext>
            </a:extLst>
          </p:cNvPr>
          <p:cNvPicPr>
            <a:picLocks noChangeAspect="1"/>
          </p:cNvPicPr>
          <p:nvPr/>
        </p:nvPicPr>
        <p:blipFill>
          <a:blip r:embed="rId2"/>
          <a:stretch>
            <a:fillRect/>
          </a:stretch>
        </p:blipFill>
        <p:spPr>
          <a:xfrm>
            <a:off x="482600" y="1715169"/>
            <a:ext cx="8178799" cy="4314315"/>
          </a:xfrm>
          <a:prstGeom prst="rect">
            <a:avLst/>
          </a:prstGeom>
        </p:spPr>
      </p:pic>
    </p:spTree>
    <p:extLst>
      <p:ext uri="{BB962C8B-B14F-4D97-AF65-F5344CB8AC3E}">
        <p14:creationId xmlns:p14="http://schemas.microsoft.com/office/powerpoint/2010/main" val="1640909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F9BB30-05BD-488A-3D67-CC38FFF4684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C866087-770B-785B-3727-863393673696}"/>
              </a:ext>
            </a:extLst>
          </p:cNvPr>
          <p:cNvSpPr>
            <a:spLocks noGrp="1"/>
          </p:cNvSpPr>
          <p:nvPr>
            <p:ph type="title"/>
          </p:nvPr>
        </p:nvSpPr>
        <p:spPr>
          <a:xfrm>
            <a:off x="417399" y="643467"/>
            <a:ext cx="8408193" cy="744836"/>
          </a:xfrm>
        </p:spPr>
        <p:txBody>
          <a:bodyPr>
            <a:normAutofit/>
          </a:bodyPr>
          <a:lstStyle/>
          <a:p>
            <a:r>
              <a:rPr lang="en-US" altLang="ko-KR" sz="2800" dirty="0">
                <a:solidFill>
                  <a:schemeClr val="bg1"/>
                </a:solidFill>
              </a:rPr>
              <a:t>Search page </a:t>
            </a:r>
            <a:endParaRPr lang="ko-KR" altLang="en-US" sz="2800" dirty="0">
              <a:solidFill>
                <a:schemeClr val="bg1"/>
              </a:solidFill>
            </a:endParaRPr>
          </a:p>
        </p:txBody>
      </p:sp>
      <p:pic>
        <p:nvPicPr>
          <p:cNvPr id="5" name="그림 4" descr="스크린샷, 원숭이이(가) 표시된 사진&#10;&#10;AI 생성 콘텐츠는 정확하지 않을 수 있습니다.">
            <a:extLst>
              <a:ext uri="{FF2B5EF4-FFF2-40B4-BE49-F238E27FC236}">
                <a16:creationId xmlns:a16="http://schemas.microsoft.com/office/drawing/2014/main" id="{7757942D-032A-C8E0-1F88-DBEDD3DB3EB9}"/>
              </a:ext>
            </a:extLst>
          </p:cNvPr>
          <p:cNvPicPr>
            <a:picLocks noChangeAspect="1"/>
          </p:cNvPicPr>
          <p:nvPr/>
        </p:nvPicPr>
        <p:blipFill>
          <a:blip r:embed="rId2"/>
          <a:stretch>
            <a:fillRect/>
          </a:stretch>
        </p:blipFill>
        <p:spPr>
          <a:xfrm>
            <a:off x="482600" y="2175225"/>
            <a:ext cx="8178799" cy="3394202"/>
          </a:xfrm>
          <a:prstGeom prst="rect">
            <a:avLst/>
          </a:prstGeom>
        </p:spPr>
      </p:pic>
    </p:spTree>
    <p:extLst>
      <p:ext uri="{BB962C8B-B14F-4D97-AF65-F5344CB8AC3E}">
        <p14:creationId xmlns:p14="http://schemas.microsoft.com/office/powerpoint/2010/main" val="17255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7A533C-F5CC-FA37-904F-20D69F78C732}"/>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FA343B30-8967-94F6-133C-84937F243971}"/>
              </a:ext>
            </a:extLst>
          </p:cNvPr>
          <p:cNvSpPr>
            <a:spLocks noGrp="1"/>
          </p:cNvSpPr>
          <p:nvPr>
            <p:ph type="title"/>
          </p:nvPr>
        </p:nvSpPr>
        <p:spPr>
          <a:xfrm>
            <a:off x="417399" y="643467"/>
            <a:ext cx="8408193" cy="744836"/>
          </a:xfrm>
        </p:spPr>
        <p:txBody>
          <a:bodyPr>
            <a:normAutofit/>
          </a:bodyPr>
          <a:lstStyle/>
          <a:p>
            <a:r>
              <a:rPr lang="en-US" altLang="ko-KR" sz="2800" dirty="0">
                <a:solidFill>
                  <a:schemeClr val="bg1"/>
                </a:solidFill>
              </a:rPr>
              <a:t>Detail page</a:t>
            </a:r>
            <a:endParaRPr lang="ko-KR" altLang="en-US" sz="2800" dirty="0">
              <a:solidFill>
                <a:schemeClr val="bg1"/>
              </a:solidFill>
            </a:endParaRPr>
          </a:p>
        </p:txBody>
      </p:sp>
      <p:pic>
        <p:nvPicPr>
          <p:cNvPr id="5" name="그림 4" descr="텍스트, 스크린샷, 개이(가) 표시된 사진&#10;&#10;AI 생성 콘텐츠는 정확하지 않을 수 있습니다.">
            <a:extLst>
              <a:ext uri="{FF2B5EF4-FFF2-40B4-BE49-F238E27FC236}">
                <a16:creationId xmlns:a16="http://schemas.microsoft.com/office/drawing/2014/main" id="{CA60A408-4059-8A71-F916-069D02941167}"/>
              </a:ext>
            </a:extLst>
          </p:cNvPr>
          <p:cNvPicPr>
            <a:picLocks noChangeAspect="1"/>
          </p:cNvPicPr>
          <p:nvPr/>
        </p:nvPicPr>
        <p:blipFill>
          <a:blip r:embed="rId2"/>
          <a:stretch>
            <a:fillRect/>
          </a:stretch>
        </p:blipFill>
        <p:spPr>
          <a:xfrm>
            <a:off x="482600" y="1909414"/>
            <a:ext cx="8178799" cy="3925824"/>
          </a:xfrm>
          <a:prstGeom prst="rect">
            <a:avLst/>
          </a:prstGeom>
        </p:spPr>
      </p:pic>
    </p:spTree>
    <p:extLst>
      <p:ext uri="{BB962C8B-B14F-4D97-AF65-F5344CB8AC3E}">
        <p14:creationId xmlns:p14="http://schemas.microsoft.com/office/powerpoint/2010/main" val="3114715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186279-BD7D-6173-FF88-A3C07060BA4E}"/>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CF831EBE-93E2-85E3-5B1C-4BC8ED8D5EC3}"/>
              </a:ext>
            </a:extLst>
          </p:cNvPr>
          <p:cNvSpPr>
            <a:spLocks noGrp="1"/>
          </p:cNvSpPr>
          <p:nvPr>
            <p:ph type="title"/>
          </p:nvPr>
        </p:nvSpPr>
        <p:spPr>
          <a:xfrm>
            <a:off x="417399" y="643467"/>
            <a:ext cx="8408193" cy="744836"/>
          </a:xfrm>
        </p:spPr>
        <p:txBody>
          <a:bodyPr>
            <a:normAutofit/>
          </a:bodyPr>
          <a:lstStyle/>
          <a:p>
            <a:r>
              <a:rPr lang="en-US" altLang="ko-KR" sz="2800" dirty="0">
                <a:solidFill>
                  <a:schemeClr val="bg1"/>
                </a:solidFill>
              </a:rPr>
              <a:t>Breed filter</a:t>
            </a:r>
            <a:endParaRPr lang="ko-KR" altLang="en-US" sz="2800" dirty="0">
              <a:solidFill>
                <a:schemeClr val="bg1"/>
              </a:solidFill>
            </a:endParaRPr>
          </a:p>
        </p:txBody>
      </p:sp>
      <p:pic>
        <p:nvPicPr>
          <p:cNvPr id="4" name="그림 3" descr="개, 텍스트, 스크린샷이(가) 표시된 사진&#10;&#10;AI 생성 콘텐츠는 정확하지 않을 수 있습니다.">
            <a:extLst>
              <a:ext uri="{FF2B5EF4-FFF2-40B4-BE49-F238E27FC236}">
                <a16:creationId xmlns:a16="http://schemas.microsoft.com/office/drawing/2014/main" id="{48874E89-EDB4-119A-398C-C4EE312D5F67}"/>
              </a:ext>
            </a:extLst>
          </p:cNvPr>
          <p:cNvPicPr>
            <a:picLocks noChangeAspect="1"/>
          </p:cNvPicPr>
          <p:nvPr/>
        </p:nvPicPr>
        <p:blipFill>
          <a:blip r:embed="rId2"/>
          <a:stretch>
            <a:fillRect/>
          </a:stretch>
        </p:blipFill>
        <p:spPr>
          <a:xfrm>
            <a:off x="482600" y="1704945"/>
            <a:ext cx="8178799" cy="4334763"/>
          </a:xfrm>
          <a:prstGeom prst="rect">
            <a:avLst/>
          </a:prstGeom>
        </p:spPr>
      </p:pic>
    </p:spTree>
    <p:extLst>
      <p:ext uri="{BB962C8B-B14F-4D97-AF65-F5344CB8AC3E}">
        <p14:creationId xmlns:p14="http://schemas.microsoft.com/office/powerpoint/2010/main" val="2736808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26AA37-DE29-97D9-9C80-D85E64A0A78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6635068-2517-AB9B-F0C7-C9B43307B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EC8B1D0-7775-A4DF-6EDF-AB9BC68CBAE9}"/>
              </a:ext>
            </a:extLst>
          </p:cNvPr>
          <p:cNvSpPr>
            <a:spLocks noGrp="1"/>
          </p:cNvSpPr>
          <p:nvPr>
            <p:ph type="title"/>
          </p:nvPr>
        </p:nvSpPr>
        <p:spPr>
          <a:xfrm>
            <a:off x="417399" y="643467"/>
            <a:ext cx="8408193" cy="744836"/>
          </a:xfrm>
        </p:spPr>
        <p:txBody>
          <a:bodyPr>
            <a:normAutofit/>
          </a:bodyPr>
          <a:lstStyle/>
          <a:p>
            <a:r>
              <a:rPr lang="en-US" altLang="ko-KR" sz="2800" dirty="0">
                <a:solidFill>
                  <a:schemeClr val="bg1"/>
                </a:solidFill>
              </a:rPr>
              <a:t>Like function</a:t>
            </a:r>
            <a:endParaRPr lang="ko-KR" altLang="en-US" sz="2800" dirty="0">
              <a:solidFill>
                <a:schemeClr val="bg1"/>
              </a:solidFill>
            </a:endParaRPr>
          </a:p>
        </p:txBody>
      </p:sp>
      <p:pic>
        <p:nvPicPr>
          <p:cNvPr id="5" name="그림 4" descr="개, 스크린샷, 텍스트, 소프트웨어이(가) 표시된 사진&#10;&#10;AI 생성 콘텐츠는 정확하지 않을 수 있습니다.">
            <a:extLst>
              <a:ext uri="{FF2B5EF4-FFF2-40B4-BE49-F238E27FC236}">
                <a16:creationId xmlns:a16="http://schemas.microsoft.com/office/drawing/2014/main" id="{6B61290C-E9B5-0977-6D1E-E4BFAF6220F9}"/>
              </a:ext>
            </a:extLst>
          </p:cNvPr>
          <p:cNvPicPr>
            <a:picLocks noChangeAspect="1"/>
          </p:cNvPicPr>
          <p:nvPr/>
        </p:nvPicPr>
        <p:blipFill>
          <a:blip r:embed="rId2"/>
          <a:stretch>
            <a:fillRect/>
          </a:stretch>
        </p:blipFill>
        <p:spPr>
          <a:xfrm>
            <a:off x="0" y="1686491"/>
            <a:ext cx="9144000" cy="3485018"/>
          </a:xfrm>
          <a:prstGeom prst="rect">
            <a:avLst/>
          </a:prstGeom>
        </p:spPr>
      </p:pic>
    </p:spTree>
    <p:extLst>
      <p:ext uri="{BB962C8B-B14F-4D97-AF65-F5344CB8AC3E}">
        <p14:creationId xmlns:p14="http://schemas.microsoft.com/office/powerpoint/2010/main" val="1791178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FF096A-D001-F82B-40B4-5785E6564A70}"/>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7D99BE6-13AA-9D15-33BD-E265912C3F40}"/>
              </a:ext>
            </a:extLst>
          </p:cNvPr>
          <p:cNvSpPr>
            <a:spLocks noGrp="1"/>
          </p:cNvSpPr>
          <p:nvPr>
            <p:ph type="title"/>
          </p:nvPr>
        </p:nvSpPr>
        <p:spPr>
          <a:xfrm>
            <a:off x="417399" y="643467"/>
            <a:ext cx="8408193" cy="744836"/>
          </a:xfrm>
        </p:spPr>
        <p:txBody>
          <a:bodyPr>
            <a:normAutofit/>
          </a:bodyPr>
          <a:lstStyle/>
          <a:p>
            <a:r>
              <a:rPr lang="en-US" altLang="ko-KR" sz="2800" dirty="0">
                <a:solidFill>
                  <a:schemeClr val="bg1"/>
                </a:solidFill>
              </a:rPr>
              <a:t>Translate function</a:t>
            </a:r>
            <a:endParaRPr lang="ko-KR" altLang="en-US" sz="2800" dirty="0">
              <a:solidFill>
                <a:schemeClr val="bg1"/>
              </a:solidFill>
            </a:endParaRPr>
          </a:p>
        </p:txBody>
      </p:sp>
      <p:pic>
        <p:nvPicPr>
          <p:cNvPr id="4" name="그림 3" descr="텍스트, 개, 스크린샷, 웹사이트이(가) 표시된 사진&#10;&#10;AI 생성 콘텐츠는 정확하지 않을 수 있습니다.">
            <a:extLst>
              <a:ext uri="{FF2B5EF4-FFF2-40B4-BE49-F238E27FC236}">
                <a16:creationId xmlns:a16="http://schemas.microsoft.com/office/drawing/2014/main" id="{0E168100-A02B-75E3-C02D-2E1D1C2EF64E}"/>
              </a:ext>
            </a:extLst>
          </p:cNvPr>
          <p:cNvPicPr>
            <a:picLocks noChangeAspect="1"/>
          </p:cNvPicPr>
          <p:nvPr/>
        </p:nvPicPr>
        <p:blipFill>
          <a:blip r:embed="rId2"/>
          <a:stretch>
            <a:fillRect/>
          </a:stretch>
        </p:blipFill>
        <p:spPr>
          <a:xfrm>
            <a:off x="482600" y="1827627"/>
            <a:ext cx="8178799" cy="4089399"/>
          </a:xfrm>
          <a:prstGeom prst="rect">
            <a:avLst/>
          </a:prstGeom>
        </p:spPr>
      </p:pic>
    </p:spTree>
    <p:extLst>
      <p:ext uri="{BB962C8B-B14F-4D97-AF65-F5344CB8AC3E}">
        <p14:creationId xmlns:p14="http://schemas.microsoft.com/office/powerpoint/2010/main" val="161145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808FDCF-F21E-CBAA-6EFB-BC8B3D7B6F6F}"/>
              </a:ext>
            </a:extLst>
          </p:cNvPr>
          <p:cNvSpPr>
            <a:spLocks noGrp="1"/>
          </p:cNvSpPr>
          <p:nvPr>
            <p:ph type="title"/>
          </p:nvPr>
        </p:nvSpPr>
        <p:spPr>
          <a:xfrm>
            <a:off x="476250" y="640823"/>
            <a:ext cx="2563994" cy="5583148"/>
          </a:xfrm>
        </p:spPr>
        <p:txBody>
          <a:bodyPr vert="horz" lIns="91440" tIns="45720" rIns="91440" bIns="45720" rtlCol="0" anchor="ctr">
            <a:normAutofit/>
          </a:bodyPr>
          <a:lstStyle/>
          <a:p>
            <a:pPr algn="l" defTabSz="914400">
              <a:lnSpc>
                <a:spcPct val="90000"/>
              </a:lnSpc>
            </a:pPr>
            <a:r>
              <a:rPr lang="en-US" altLang="ko-KR" sz="4700" kern="1200">
                <a:solidFill>
                  <a:schemeClr val="tx1"/>
                </a:solidFill>
                <a:latin typeface="+mj-lt"/>
                <a:ea typeface="+mj-ea"/>
                <a:cs typeface="+mj-cs"/>
              </a:rPr>
              <a:t>Things to improve</a:t>
            </a: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extBox 5">
            <a:extLst>
              <a:ext uri="{FF2B5EF4-FFF2-40B4-BE49-F238E27FC236}">
                <a16:creationId xmlns:a16="http://schemas.microsoft.com/office/drawing/2014/main" id="{1DC8C11B-3DD7-9763-C159-C5F8B9285547}"/>
              </a:ext>
            </a:extLst>
          </p:cNvPr>
          <p:cNvGraphicFramePr/>
          <p:nvPr>
            <p:extLst>
              <p:ext uri="{D42A27DB-BD31-4B8C-83A1-F6EECF244321}">
                <p14:modId xmlns:p14="http://schemas.microsoft.com/office/powerpoint/2010/main" val="266408461"/>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0501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B6F14D-A306-5653-8B50-7802FA1E946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6F3000F3-0AC6-F8D0-542B-1791E7716B4D}"/>
              </a:ext>
            </a:extLst>
          </p:cNvPr>
          <p:cNvSpPr>
            <a:spLocks noGrp="1"/>
          </p:cNvSpPr>
          <p:nvPr>
            <p:ph type="title"/>
          </p:nvPr>
        </p:nvSpPr>
        <p:spPr>
          <a:xfrm>
            <a:off x="630936" y="548640"/>
            <a:ext cx="2700645" cy="5431536"/>
          </a:xfrm>
        </p:spPr>
        <p:txBody>
          <a:bodyPr vert="horz" lIns="91440" tIns="45720" rIns="91440" bIns="45720" rtlCol="0" anchor="ctr">
            <a:normAutofit/>
          </a:bodyPr>
          <a:lstStyle/>
          <a:p>
            <a:pPr algn="l" defTabSz="914400">
              <a:lnSpc>
                <a:spcPct val="90000"/>
              </a:lnSpc>
            </a:pPr>
            <a:r>
              <a:rPr lang="en-US" altLang="ko-KR" sz="4700" kern="1200">
                <a:solidFill>
                  <a:schemeClr val="tx1"/>
                </a:solidFill>
                <a:latin typeface="+mj-lt"/>
                <a:ea typeface="+mj-ea"/>
                <a:cs typeface="+mj-cs"/>
              </a:rPr>
              <a:t>Things to improve</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347917" y="3261001"/>
            <a:ext cx="4480560" cy="13716"/>
          </a:xfrm>
          <a:custGeom>
            <a:avLst/>
            <a:gdLst>
              <a:gd name="connsiteX0" fmla="*/ 0 w 4480560"/>
              <a:gd name="connsiteY0" fmla="*/ 0 h 13716"/>
              <a:gd name="connsiteX1" fmla="*/ 595274 w 4480560"/>
              <a:gd name="connsiteY1" fmla="*/ 0 h 13716"/>
              <a:gd name="connsiteX2" fmla="*/ 1100938 w 4480560"/>
              <a:gd name="connsiteY2" fmla="*/ 0 h 13716"/>
              <a:gd name="connsiteX3" fmla="*/ 1651406 w 4480560"/>
              <a:gd name="connsiteY3" fmla="*/ 0 h 13716"/>
              <a:gd name="connsiteX4" fmla="*/ 2336292 w 4480560"/>
              <a:gd name="connsiteY4" fmla="*/ 0 h 13716"/>
              <a:gd name="connsiteX5" fmla="*/ 2931566 w 4480560"/>
              <a:gd name="connsiteY5" fmla="*/ 0 h 13716"/>
              <a:gd name="connsiteX6" fmla="*/ 3482035 w 4480560"/>
              <a:gd name="connsiteY6" fmla="*/ 0 h 13716"/>
              <a:gd name="connsiteX7" fmla="*/ 4480560 w 4480560"/>
              <a:gd name="connsiteY7" fmla="*/ 0 h 13716"/>
              <a:gd name="connsiteX8" fmla="*/ 4480560 w 4480560"/>
              <a:gd name="connsiteY8" fmla="*/ 13716 h 13716"/>
              <a:gd name="connsiteX9" fmla="*/ 3840480 w 4480560"/>
              <a:gd name="connsiteY9" fmla="*/ 13716 h 13716"/>
              <a:gd name="connsiteX10" fmla="*/ 3290011 w 4480560"/>
              <a:gd name="connsiteY10" fmla="*/ 13716 h 13716"/>
              <a:gd name="connsiteX11" fmla="*/ 2560320 w 4480560"/>
              <a:gd name="connsiteY11" fmla="*/ 13716 h 13716"/>
              <a:gd name="connsiteX12" fmla="*/ 1965046 w 4480560"/>
              <a:gd name="connsiteY12" fmla="*/ 13716 h 13716"/>
              <a:gd name="connsiteX13" fmla="*/ 1459382 w 4480560"/>
              <a:gd name="connsiteY13" fmla="*/ 13716 h 13716"/>
              <a:gd name="connsiteX14" fmla="*/ 774497 w 4480560"/>
              <a:gd name="connsiteY14" fmla="*/ 13716 h 13716"/>
              <a:gd name="connsiteX15" fmla="*/ 0 w 4480560"/>
              <a:gd name="connsiteY15" fmla="*/ 13716 h 13716"/>
              <a:gd name="connsiteX16" fmla="*/ 0 w 4480560"/>
              <a:gd name="connsiteY1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3716"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273" y="3379"/>
                  <a:pt x="4480768" y="9289"/>
                  <a:pt x="4480560" y="13716"/>
                </a:cubicBezTo>
                <a:cubicBezTo>
                  <a:pt x="4314132" y="10352"/>
                  <a:pt x="4028383" y="32060"/>
                  <a:pt x="3840480" y="13716"/>
                </a:cubicBezTo>
                <a:cubicBezTo>
                  <a:pt x="3652577" y="-4628"/>
                  <a:pt x="3547615" y="-1724"/>
                  <a:pt x="3290011" y="13716"/>
                </a:cubicBezTo>
                <a:cubicBezTo>
                  <a:pt x="3032407" y="29156"/>
                  <a:pt x="2830268" y="4147"/>
                  <a:pt x="2560320" y="13716"/>
                </a:cubicBezTo>
                <a:cubicBezTo>
                  <a:pt x="2290372" y="23285"/>
                  <a:pt x="2147422" y="2156"/>
                  <a:pt x="1965046" y="13716"/>
                </a:cubicBezTo>
                <a:cubicBezTo>
                  <a:pt x="1782670" y="25276"/>
                  <a:pt x="1689791" y="36108"/>
                  <a:pt x="1459382" y="13716"/>
                </a:cubicBezTo>
                <a:cubicBezTo>
                  <a:pt x="1228973" y="-8676"/>
                  <a:pt x="915486" y="31929"/>
                  <a:pt x="774497" y="13716"/>
                </a:cubicBezTo>
                <a:cubicBezTo>
                  <a:pt x="633508" y="-4497"/>
                  <a:pt x="361442" y="-15679"/>
                  <a:pt x="0" y="13716"/>
                </a:cubicBezTo>
                <a:cubicBezTo>
                  <a:pt x="-362" y="8190"/>
                  <a:pt x="-434" y="6098"/>
                  <a:pt x="0" y="0"/>
                </a:cubicBezTo>
                <a:close/>
              </a:path>
              <a:path w="4480560" h="13716"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0360" y="3832"/>
                  <a:pt x="4481152" y="9314"/>
                  <a:pt x="4480560" y="13716"/>
                </a:cubicBezTo>
                <a:cubicBezTo>
                  <a:pt x="4279652" y="-11422"/>
                  <a:pt x="4200762" y="36994"/>
                  <a:pt x="3930091" y="13716"/>
                </a:cubicBezTo>
                <a:cubicBezTo>
                  <a:pt x="3659420" y="-9562"/>
                  <a:pt x="3456052" y="17722"/>
                  <a:pt x="3290011" y="13716"/>
                </a:cubicBezTo>
                <a:cubicBezTo>
                  <a:pt x="3123970" y="9710"/>
                  <a:pt x="2882392" y="28246"/>
                  <a:pt x="2649931" y="13716"/>
                </a:cubicBezTo>
                <a:cubicBezTo>
                  <a:pt x="2417470" y="-814"/>
                  <a:pt x="2238426" y="2765"/>
                  <a:pt x="2054657" y="13716"/>
                </a:cubicBezTo>
                <a:cubicBezTo>
                  <a:pt x="1870888" y="24667"/>
                  <a:pt x="1566368" y="40468"/>
                  <a:pt x="1324966" y="13716"/>
                </a:cubicBezTo>
                <a:cubicBezTo>
                  <a:pt x="1083564" y="-13036"/>
                  <a:pt x="787410" y="6374"/>
                  <a:pt x="595274" y="13716"/>
                </a:cubicBezTo>
                <a:cubicBezTo>
                  <a:pt x="403138" y="21058"/>
                  <a:pt x="169622" y="5927"/>
                  <a:pt x="0" y="13716"/>
                </a:cubicBezTo>
                <a:cubicBezTo>
                  <a:pt x="-475" y="8699"/>
                  <a:pt x="-565" y="440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DD32377-0659-C8EC-0AD8-B7478490A052}"/>
              </a:ext>
            </a:extLst>
          </p:cNvPr>
          <p:cNvSpPr txBox="1"/>
          <p:nvPr/>
        </p:nvSpPr>
        <p:spPr>
          <a:xfrm>
            <a:off x="3844813" y="552091"/>
            <a:ext cx="4668251" cy="5431536"/>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altLang="ko-KR" sz="1900"/>
              <a:t>On the main page,will add the site title "Will you be my family?" in a speech bubble from an animal, and include the site’s purpose above or below the "Adopt a Dog / Cat" cards.</a:t>
            </a:r>
          </a:p>
          <a:p>
            <a:pPr marL="342900" indent="-228600" defTabSz="914400">
              <a:lnSpc>
                <a:spcPct val="90000"/>
              </a:lnSpc>
              <a:spcAft>
                <a:spcPts val="600"/>
              </a:spcAft>
              <a:buFont typeface="Arial" panose="020B0604020202020204" pitchFamily="34" charset="0"/>
              <a:buChar char="•"/>
            </a:pPr>
            <a:r>
              <a:rPr lang="en-US" altLang="ko-KR" sz="1900"/>
              <a:t>Will change the background color of the filter (search) page to gray,while keeping the card colors unchanged.</a:t>
            </a:r>
          </a:p>
          <a:p>
            <a:pPr marL="342900" indent="-228600" defTabSz="914400">
              <a:lnSpc>
                <a:spcPct val="90000"/>
              </a:lnSpc>
              <a:spcAft>
                <a:spcPts val="600"/>
              </a:spcAft>
              <a:buFont typeface="Arial" panose="020B0604020202020204" pitchFamily="34" charset="0"/>
              <a:buChar char="•"/>
            </a:pPr>
            <a:r>
              <a:rPr lang="en-US" altLang="ko-KR" sz="1900"/>
              <a:t>Will improve the design details of the buttons and the search bar for better visual quality.Fixed an issue where clicking a breed button keeps it active even after another button is selected →Will fix it using token-based logic or improved state management</a:t>
            </a:r>
          </a:p>
          <a:p>
            <a:pPr marL="342900" indent="-228600" defTabSz="914400">
              <a:lnSpc>
                <a:spcPct val="90000"/>
              </a:lnSpc>
              <a:spcAft>
                <a:spcPts val="600"/>
              </a:spcAft>
              <a:buFont typeface="Arial" panose="020B0604020202020204" pitchFamily="34" charset="0"/>
              <a:buChar char="•"/>
            </a:pPr>
            <a:r>
              <a:rPr lang="en-US" altLang="ko-KR" sz="1900"/>
              <a:t>.Currently, English keyword search doesn’t work properly →Will modify the logic to support English search (case-insensitive).</a:t>
            </a:r>
          </a:p>
          <a:p>
            <a:pPr indent="-228600" defTabSz="914400">
              <a:lnSpc>
                <a:spcPct val="90000"/>
              </a:lnSpc>
              <a:spcAft>
                <a:spcPts val="600"/>
              </a:spcAft>
              <a:buFont typeface="Arial" panose="020B0604020202020204" pitchFamily="34" charset="0"/>
              <a:buChar char="•"/>
            </a:pPr>
            <a:endParaRPr lang="en-US" altLang="ko-KR" sz="1900"/>
          </a:p>
        </p:txBody>
      </p:sp>
    </p:spTree>
    <p:extLst>
      <p:ext uri="{BB962C8B-B14F-4D97-AF65-F5344CB8AC3E}">
        <p14:creationId xmlns:p14="http://schemas.microsoft.com/office/powerpoint/2010/main" val="329475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11449"/>
            <a:ext cx="3249230"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7212" y="742951"/>
            <a:ext cx="2607469" cy="4962524"/>
          </a:xfrm>
        </p:spPr>
        <p:txBody>
          <a:bodyPr>
            <a:normAutofit/>
          </a:bodyPr>
          <a:lstStyle/>
          <a:p>
            <a:r>
              <a:rPr lang="en-US" sz="4200">
                <a:solidFill>
                  <a:srgbClr val="FFFFFF"/>
                </a:solidFill>
              </a:rPr>
              <a:t>style.css – Code Snippet</a:t>
            </a:r>
          </a:p>
        </p:txBody>
      </p:sp>
      <p:pic>
        <p:nvPicPr>
          <p:cNvPr id="3" name="Picture 2" descr="style.css_1.png"/>
          <p:cNvPicPr>
            <a:picLocks noChangeAspect="1"/>
          </p:cNvPicPr>
          <p:nvPr/>
        </p:nvPicPr>
        <p:blipFill>
          <a:blip r:embed="rId2"/>
          <a:stretch>
            <a:fillRect/>
          </a:stretch>
        </p:blipFill>
        <p:spPr>
          <a:xfrm>
            <a:off x="3536670" y="311449"/>
            <a:ext cx="5607330" cy="61115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544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221" y="640080"/>
            <a:ext cx="3168968" cy="5578816"/>
          </a:xfrm>
        </p:spPr>
        <p:txBody>
          <a:bodyPr>
            <a:normAutofit/>
          </a:bodyPr>
          <a:lstStyle/>
          <a:p>
            <a:r>
              <a:rPr lang="en-US">
                <a:solidFill>
                  <a:srgbClr val="FFFFFF"/>
                </a:solidFill>
              </a:rPr>
              <a:t>style.css – Code Snippet</a:t>
            </a:r>
          </a:p>
        </p:txBody>
      </p:sp>
      <p:pic>
        <p:nvPicPr>
          <p:cNvPr id="3" name="Picture 2" descr="style.css_2.png"/>
          <p:cNvPicPr>
            <a:picLocks noChangeAspect="1"/>
          </p:cNvPicPr>
          <p:nvPr/>
        </p:nvPicPr>
        <p:blipFill>
          <a:blip r:embed="rId2"/>
          <a:stretch>
            <a:fillRect/>
          </a:stretch>
        </p:blipFill>
        <p:spPr>
          <a:xfrm>
            <a:off x="4101410" y="436880"/>
            <a:ext cx="5166945" cy="53267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5746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221" y="640080"/>
            <a:ext cx="3168968" cy="5578816"/>
          </a:xfrm>
        </p:spPr>
        <p:txBody>
          <a:bodyPr>
            <a:normAutofit/>
          </a:bodyPr>
          <a:lstStyle/>
          <a:p>
            <a:r>
              <a:rPr lang="en-US">
                <a:solidFill>
                  <a:srgbClr val="FFFFFF"/>
                </a:solidFill>
              </a:rPr>
              <a:t>style.css – Code Snippet</a:t>
            </a:r>
          </a:p>
        </p:txBody>
      </p:sp>
      <p:pic>
        <p:nvPicPr>
          <p:cNvPr id="3" name="Picture 2" descr="style.css_3.png"/>
          <p:cNvPicPr>
            <a:picLocks noChangeAspect="1"/>
          </p:cNvPicPr>
          <p:nvPr/>
        </p:nvPicPr>
        <p:blipFill>
          <a:blip r:embed="rId2"/>
          <a:srcRect r="18675"/>
          <a:stretch>
            <a:fillRect/>
          </a:stretch>
        </p:blipFill>
        <p:spPr>
          <a:xfrm>
            <a:off x="4277360" y="229662"/>
            <a:ext cx="4470400" cy="60908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F7F4DD28-6DE1-FD93-F980-16DBAB4E8B8E}"/>
              </a:ext>
            </a:extLst>
          </p:cNvPr>
          <p:cNvSpPr>
            <a:spLocks noGrp="1"/>
          </p:cNvSpPr>
          <p:nvPr>
            <p:ph type="title"/>
          </p:nvPr>
        </p:nvSpPr>
        <p:spPr>
          <a:xfrm>
            <a:off x="350041" y="586855"/>
            <a:ext cx="2401025" cy="3387497"/>
          </a:xfrm>
        </p:spPr>
        <p:txBody>
          <a:bodyPr vert="horz" lIns="91440" tIns="45720" rIns="91440" bIns="45720" rtlCol="0" anchor="b">
            <a:normAutofit/>
          </a:bodyPr>
          <a:lstStyle/>
          <a:p>
            <a:pPr algn="r" defTabSz="914400">
              <a:lnSpc>
                <a:spcPct val="90000"/>
              </a:lnSpc>
            </a:pPr>
            <a:r>
              <a:rPr lang="en-US" altLang="ko-KR" sz="3500" kern="1200">
                <a:solidFill>
                  <a:srgbClr val="FFFFFF"/>
                </a:solidFill>
                <a:latin typeface="+mj-lt"/>
                <a:ea typeface="+mj-ea"/>
                <a:cs typeface="+mj-cs"/>
              </a:rPr>
              <a:t>breeds.json</a:t>
            </a:r>
          </a:p>
        </p:txBody>
      </p:sp>
      <p:sp>
        <p:nvSpPr>
          <p:cNvPr id="8" name="Rectangle 4">
            <a:extLst>
              <a:ext uri="{FF2B5EF4-FFF2-40B4-BE49-F238E27FC236}">
                <a16:creationId xmlns:a16="http://schemas.microsoft.com/office/drawing/2014/main" id="{2C9FF1D5-9F75-7739-1C86-8F3856F1349B}"/>
              </a:ext>
            </a:extLst>
          </p:cNvPr>
          <p:cNvSpPr>
            <a:spLocks noChangeArrowheads="1"/>
          </p:cNvSpPr>
          <p:nvPr/>
        </p:nvSpPr>
        <p:spPr bwMode="auto">
          <a:xfrm>
            <a:off x="3607694" y="649480"/>
            <a:ext cx="4916510"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err="1">
                <a:ln>
                  <a:noFill/>
                </a:ln>
                <a:effectLst/>
              </a:rPr>
              <a:t>breeds.json</a:t>
            </a:r>
            <a:r>
              <a:rPr kumimoji="0" lang="en-US" altLang="ko-KR" sz="1700" b="0" i="0" u="none" strike="noStrike" cap="none" normalizeH="0" baseline="0" dirty="0">
                <a:ln>
                  <a:noFill/>
                </a:ln>
                <a:effectLst/>
              </a:rPr>
              <a:t> file is a structured dataset that stores information about adoptable pets.</a:t>
            </a:r>
            <a:br>
              <a:rPr kumimoji="0" lang="en-US" altLang="ko-KR" sz="1700" b="0" i="0" u="none" strike="noStrike" cap="none" normalizeH="0" baseline="0" dirty="0">
                <a:ln>
                  <a:noFill/>
                </a:ln>
                <a:effectLst/>
              </a:rPr>
            </a:br>
            <a:r>
              <a:rPr kumimoji="0" lang="en-US" altLang="ko-KR" sz="1700" b="0" i="0" u="none" strike="noStrike" cap="none" normalizeH="0" baseline="0" dirty="0">
                <a:ln>
                  <a:noFill/>
                </a:ln>
                <a:effectLst/>
              </a:rPr>
              <a:t>Each entry includes details such as:</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a:ln>
                  <a:noFill/>
                </a:ln>
                <a:effectLst/>
              </a:rPr>
              <a:t>name: the breed or type of the animal</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a:ln>
                  <a:noFill/>
                </a:ln>
                <a:effectLst/>
              </a:rPr>
              <a:t>type: Dog or Cat</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a:ln>
                  <a:noFill/>
                </a:ln>
                <a:effectLst/>
              </a:rPr>
              <a:t>size: Small, Medium, or Large</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a:ln>
                  <a:noFill/>
                </a:ln>
                <a:effectLst/>
              </a:rPr>
              <a:t>personality: a brief personality trait</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a:ln>
                  <a:noFill/>
                </a:ln>
                <a:effectLst/>
              </a:rPr>
              <a:t>available: adoption availability (true/false)</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a:ln>
                  <a:noFill/>
                </a:ln>
                <a:effectLst/>
              </a:rPr>
              <a:t>image: a URL to a representative image</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a:ln>
                  <a:noFill/>
                </a:ln>
                <a:effectLst/>
              </a:rPr>
              <a:t>note: special observations or health notes</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a:ln>
                  <a:noFill/>
                </a:ln>
                <a:effectLst/>
              </a:rPr>
              <a:t>description: rescue location and background</a:t>
            </a:r>
          </a:p>
          <a:p>
            <a:pPr marL="0" marR="0" lvl="0" indent="-228600" defTabSz="914400" fontAlgn="base">
              <a:lnSpc>
                <a:spcPct val="90000"/>
              </a:lnSpc>
              <a:spcBef>
                <a:spcPct val="0"/>
              </a:spcBef>
              <a:spcAft>
                <a:spcPts val="600"/>
              </a:spcAft>
              <a:buClrTx/>
              <a:buSzTx/>
              <a:buFont typeface="Arial" panose="020B0604020202020204" pitchFamily="34" charset="0"/>
              <a:buChar char="•"/>
              <a:tabLst/>
            </a:pPr>
            <a:r>
              <a:rPr kumimoji="0" lang="en-US" altLang="ko-KR" sz="1700" b="0" i="0" u="none" strike="noStrike" cap="none" normalizeH="0" baseline="0" dirty="0">
                <a:ln>
                  <a:noFill/>
                </a:ln>
                <a:effectLst/>
              </a:rPr>
              <a:t>This file allows the website to dynamically display and filter pet listings using JavaScript.</a:t>
            </a:r>
          </a:p>
        </p:txBody>
      </p:sp>
    </p:spTree>
    <p:extLst>
      <p:ext uri="{BB962C8B-B14F-4D97-AF65-F5344CB8AC3E}">
        <p14:creationId xmlns:p14="http://schemas.microsoft.com/office/powerpoint/2010/main" val="269989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5C4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D9275B29-4010-21FD-34F6-BEC43FC0B6A5}"/>
              </a:ext>
            </a:extLst>
          </p:cNvPr>
          <p:cNvSpPr>
            <a:spLocks noGrp="1"/>
          </p:cNvSpPr>
          <p:nvPr>
            <p:ph type="title"/>
          </p:nvPr>
        </p:nvSpPr>
        <p:spPr>
          <a:xfrm>
            <a:off x="466221" y="640080"/>
            <a:ext cx="3168968" cy="5578816"/>
          </a:xfrm>
        </p:spPr>
        <p:txBody>
          <a:bodyPr>
            <a:normAutofit/>
          </a:bodyPr>
          <a:lstStyle/>
          <a:p>
            <a:r>
              <a:rPr lang="en-US" altLang="ko-KR" dirty="0" err="1">
                <a:solidFill>
                  <a:srgbClr val="FFFFFF"/>
                </a:solidFill>
              </a:rPr>
              <a:t>breeds.json</a:t>
            </a:r>
            <a:r>
              <a:rPr lang="en-US" altLang="ko-KR" dirty="0">
                <a:solidFill>
                  <a:srgbClr val="FFFFFF"/>
                </a:solidFill>
              </a:rPr>
              <a:t> – Code Snippet</a:t>
            </a:r>
            <a:endParaRPr lang="ko-KR" altLang="en-US" dirty="0">
              <a:solidFill>
                <a:srgbClr val="FFFFFF"/>
              </a:solidFill>
            </a:endParaRPr>
          </a:p>
        </p:txBody>
      </p:sp>
      <p:pic>
        <p:nvPicPr>
          <p:cNvPr id="4" name="그림 3" descr="텍스트, 스크린샷, 번호이(가) 표시된 사진&#10;&#10;AI 생성 콘텐츠는 정확하지 않을 수 있습니다.">
            <a:extLst>
              <a:ext uri="{FF2B5EF4-FFF2-40B4-BE49-F238E27FC236}">
                <a16:creationId xmlns:a16="http://schemas.microsoft.com/office/drawing/2014/main" id="{4A9D13E6-55C3-E013-9ABE-D557BA6B8611}"/>
              </a:ext>
            </a:extLst>
          </p:cNvPr>
          <p:cNvPicPr>
            <a:picLocks noChangeAspect="1"/>
          </p:cNvPicPr>
          <p:nvPr/>
        </p:nvPicPr>
        <p:blipFill>
          <a:blip r:embed="rId2"/>
          <a:srcRect l="6826" r="20513" b="1"/>
          <a:stretch>
            <a:fillRect/>
          </a:stretch>
        </p:blipFill>
        <p:spPr>
          <a:xfrm>
            <a:off x="4216399" y="107892"/>
            <a:ext cx="4622801" cy="6298476"/>
          </a:xfrm>
          <a:prstGeom prst="rect">
            <a:avLst/>
          </a:prstGeom>
        </p:spPr>
      </p:pic>
      <p:sp>
        <p:nvSpPr>
          <p:cNvPr id="6" name="TextBox 5">
            <a:extLst>
              <a:ext uri="{FF2B5EF4-FFF2-40B4-BE49-F238E27FC236}">
                <a16:creationId xmlns:a16="http://schemas.microsoft.com/office/drawing/2014/main" id="{760BD9CA-739F-4DDC-D7CB-569EC181B313}"/>
              </a:ext>
            </a:extLst>
          </p:cNvPr>
          <p:cNvSpPr txBox="1"/>
          <p:nvPr/>
        </p:nvSpPr>
        <p:spPr>
          <a:xfrm>
            <a:off x="484450" y="6042222"/>
            <a:ext cx="7528560" cy="707886"/>
          </a:xfrm>
          <a:prstGeom prst="rect">
            <a:avLst/>
          </a:prstGeom>
          <a:noFill/>
        </p:spPr>
        <p:txBody>
          <a:bodyPr wrap="square">
            <a:spAutoFit/>
          </a:bodyPr>
          <a:lstStyle/>
          <a:p>
            <a:r>
              <a:rPr lang="en-US" altLang="ko-KR" sz="2000" dirty="0">
                <a:solidFill>
                  <a:srgbClr val="FF0000"/>
                </a:solidFill>
              </a:rPr>
              <a:t>*The data was collected from the national abandoned animal protection </a:t>
            </a:r>
            <a:r>
              <a:rPr lang="en-US" altLang="ko-KR" sz="2000" dirty="0" err="1">
                <a:solidFill>
                  <a:srgbClr val="FF0000"/>
                </a:solidFill>
              </a:rPr>
              <a:t>center,but</a:t>
            </a:r>
            <a:r>
              <a:rPr lang="en-US" altLang="ko-KR" sz="2000" dirty="0">
                <a:solidFill>
                  <a:srgbClr val="FF0000"/>
                </a:solidFill>
              </a:rPr>
              <a:t> filtered to include only animals located in Busan.</a:t>
            </a:r>
            <a:endParaRPr lang="ko-KR" altLang="en-US" sz="2000" dirty="0">
              <a:solidFill>
                <a:srgbClr val="FF0000"/>
              </a:solidFill>
            </a:endParaRPr>
          </a:p>
        </p:txBody>
      </p:sp>
    </p:spTree>
    <p:extLst>
      <p:ext uri="{BB962C8B-B14F-4D97-AF65-F5344CB8AC3E}">
        <p14:creationId xmlns:p14="http://schemas.microsoft.com/office/powerpoint/2010/main" val="9233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8C20AF-D623-C217-80DE-FA79EE8D0067}"/>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5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96C99560-7547-40F5-CE27-6A259B0116CB}"/>
              </a:ext>
            </a:extLst>
          </p:cNvPr>
          <p:cNvSpPr>
            <a:spLocks noGrp="1"/>
          </p:cNvSpPr>
          <p:nvPr>
            <p:ph type="title"/>
          </p:nvPr>
        </p:nvSpPr>
        <p:spPr>
          <a:xfrm>
            <a:off x="466221" y="640080"/>
            <a:ext cx="3168968" cy="5578816"/>
          </a:xfrm>
        </p:spPr>
        <p:txBody>
          <a:bodyPr>
            <a:normAutofit/>
          </a:bodyPr>
          <a:lstStyle/>
          <a:p>
            <a:r>
              <a:rPr lang="en-US" altLang="ko-KR">
                <a:solidFill>
                  <a:srgbClr val="FFFFFF"/>
                </a:solidFill>
              </a:rPr>
              <a:t>breeds.json</a:t>
            </a:r>
            <a:r>
              <a:rPr lang="en-US" altLang="ko-KR" dirty="0">
                <a:solidFill>
                  <a:srgbClr val="FFFFFF"/>
                </a:solidFill>
              </a:rPr>
              <a:t> – Code Snippet</a:t>
            </a:r>
            <a:endParaRPr lang="ko-KR" altLang="en-US" dirty="0">
              <a:solidFill>
                <a:srgbClr val="FFFFFF"/>
              </a:solidFill>
            </a:endParaRPr>
          </a:p>
        </p:txBody>
      </p:sp>
      <p:pic>
        <p:nvPicPr>
          <p:cNvPr id="5" name="그림 4" descr="텍스트, 스크린샷, 번호, 폰트이(가) 표시된 사진&#10;&#10;AI 생성 콘텐츠는 정확하지 않을 수 있습니다.">
            <a:extLst>
              <a:ext uri="{FF2B5EF4-FFF2-40B4-BE49-F238E27FC236}">
                <a16:creationId xmlns:a16="http://schemas.microsoft.com/office/drawing/2014/main" id="{6640666F-EE1F-C8B1-C980-C993C24020B4}"/>
              </a:ext>
            </a:extLst>
          </p:cNvPr>
          <p:cNvPicPr>
            <a:picLocks noChangeAspect="1"/>
          </p:cNvPicPr>
          <p:nvPr/>
        </p:nvPicPr>
        <p:blipFill>
          <a:blip r:embed="rId2"/>
          <a:srcRect l="7140" r="18157"/>
          <a:stretch>
            <a:fillRect/>
          </a:stretch>
        </p:blipFill>
        <p:spPr>
          <a:xfrm>
            <a:off x="4185920" y="314369"/>
            <a:ext cx="4572000" cy="6229262"/>
          </a:xfrm>
          <a:prstGeom prst="rect">
            <a:avLst/>
          </a:prstGeom>
        </p:spPr>
      </p:pic>
    </p:spTree>
    <p:extLst>
      <p:ext uri="{BB962C8B-B14F-4D97-AF65-F5344CB8AC3E}">
        <p14:creationId xmlns:p14="http://schemas.microsoft.com/office/powerpoint/2010/main" val="177865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20EE5F-5C22-ACB9-877B-35A436EDD773}"/>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6858000"/>
          </a:xfrm>
          <a:prstGeom prst="rect">
            <a:avLst/>
          </a:prstGeom>
          <a:solidFill>
            <a:srgbClr val="544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BD49ACB1-6AD7-EEEF-BFF1-80176CA823E1}"/>
              </a:ext>
            </a:extLst>
          </p:cNvPr>
          <p:cNvSpPr>
            <a:spLocks noGrp="1"/>
          </p:cNvSpPr>
          <p:nvPr>
            <p:ph type="title"/>
          </p:nvPr>
        </p:nvSpPr>
        <p:spPr>
          <a:xfrm>
            <a:off x="466221" y="640080"/>
            <a:ext cx="3168968" cy="5578816"/>
          </a:xfrm>
        </p:spPr>
        <p:txBody>
          <a:bodyPr>
            <a:normAutofit/>
          </a:bodyPr>
          <a:lstStyle/>
          <a:p>
            <a:r>
              <a:rPr lang="en-US" altLang="ko-KR" dirty="0" err="1">
                <a:solidFill>
                  <a:srgbClr val="FFFFFF"/>
                </a:solidFill>
              </a:rPr>
              <a:t>breeds.json</a:t>
            </a:r>
            <a:r>
              <a:rPr lang="en-US" altLang="ko-KR" dirty="0">
                <a:solidFill>
                  <a:srgbClr val="FFFFFF"/>
                </a:solidFill>
              </a:rPr>
              <a:t> – Code Snippet</a:t>
            </a:r>
            <a:endParaRPr lang="ko-KR" altLang="en-US" dirty="0">
              <a:solidFill>
                <a:srgbClr val="FFFFFF"/>
              </a:solidFill>
            </a:endParaRPr>
          </a:p>
        </p:txBody>
      </p:sp>
      <p:pic>
        <p:nvPicPr>
          <p:cNvPr id="6" name="그림 5" descr="텍스트, 스크린샷, 폰트, 번호이(가) 표시된 사진&#10;&#10;AI 생성 콘텐츠는 정확하지 않을 수 있습니다.">
            <a:extLst>
              <a:ext uri="{FF2B5EF4-FFF2-40B4-BE49-F238E27FC236}">
                <a16:creationId xmlns:a16="http://schemas.microsoft.com/office/drawing/2014/main" id="{033F3648-251A-6156-1B81-849C09736D83}"/>
              </a:ext>
            </a:extLst>
          </p:cNvPr>
          <p:cNvPicPr>
            <a:picLocks noChangeAspect="1"/>
          </p:cNvPicPr>
          <p:nvPr/>
        </p:nvPicPr>
        <p:blipFill>
          <a:blip r:embed="rId2"/>
          <a:srcRect l="9327" r="25901"/>
          <a:stretch>
            <a:fillRect/>
          </a:stretch>
        </p:blipFill>
        <p:spPr>
          <a:xfrm>
            <a:off x="4101411" y="237490"/>
            <a:ext cx="4684851" cy="6383019"/>
          </a:xfrm>
          <a:prstGeom prst="rect">
            <a:avLst/>
          </a:prstGeom>
        </p:spPr>
      </p:pic>
    </p:spTree>
    <p:extLst>
      <p:ext uri="{BB962C8B-B14F-4D97-AF65-F5344CB8AC3E}">
        <p14:creationId xmlns:p14="http://schemas.microsoft.com/office/powerpoint/2010/main" val="9650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TotalTime>
  <Words>883</Words>
  <Application>Microsoft Office PowerPoint</Application>
  <PresentationFormat>화면 슬라이드 쇼(4:3)</PresentationFormat>
  <Paragraphs>88</Paragraphs>
  <Slides>28</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28</vt:i4>
      </vt:variant>
    </vt:vector>
  </HeadingPairs>
  <TitlesOfParts>
    <vt:vector size="32" baseType="lpstr">
      <vt:lpstr>맑은 고딕</vt:lpstr>
      <vt:lpstr>Arial</vt:lpstr>
      <vt:lpstr>Calibri</vt:lpstr>
      <vt:lpstr>Office Theme</vt:lpstr>
      <vt:lpstr>File order</vt:lpstr>
      <vt:lpstr>style.css – Styling the Website</vt:lpstr>
      <vt:lpstr>style.css – Code Snippet</vt:lpstr>
      <vt:lpstr>style.css – Code Snippet</vt:lpstr>
      <vt:lpstr>style.css – Code Snippet</vt:lpstr>
      <vt:lpstr>breeds.json</vt:lpstr>
      <vt:lpstr>breeds.json – Code Snippet</vt:lpstr>
      <vt:lpstr>breeds.json – Code Snippet</vt:lpstr>
      <vt:lpstr>breeds.json – Code Snippet</vt:lpstr>
      <vt:lpstr>main.js</vt:lpstr>
      <vt:lpstr>main.js– Code Snippet</vt:lpstr>
      <vt:lpstr>main.js– Code Snippet</vt:lpstr>
      <vt:lpstr>breeds.html</vt:lpstr>
      <vt:lpstr>breeds.html– Code Snippet</vt:lpstr>
      <vt:lpstr>breeds.html– Code Snippet</vt:lpstr>
      <vt:lpstr>Index.html</vt:lpstr>
      <vt:lpstr>index.html– Code Snippet</vt:lpstr>
      <vt:lpstr>index.html– Code Snippet</vt:lpstr>
      <vt:lpstr>index.html– Code Snippet</vt:lpstr>
      <vt:lpstr>Design-first page of website</vt:lpstr>
      <vt:lpstr>Website home</vt:lpstr>
      <vt:lpstr>Search page </vt:lpstr>
      <vt:lpstr>Detail page</vt:lpstr>
      <vt:lpstr>Breed filter</vt:lpstr>
      <vt:lpstr>Like function</vt:lpstr>
      <vt:lpstr>Translate function</vt:lpstr>
      <vt:lpstr>Things to improve</vt:lpstr>
      <vt:lpstr>Things to improve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다빈 백</cp:lastModifiedBy>
  <cp:revision>2</cp:revision>
  <dcterms:created xsi:type="dcterms:W3CDTF">2013-01-27T09:14:16Z</dcterms:created>
  <dcterms:modified xsi:type="dcterms:W3CDTF">2025-06-04T13:46:40Z</dcterms:modified>
  <cp:category/>
</cp:coreProperties>
</file>